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9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1.xml" ContentType="application/vnd.openxmlformats-officedocument.theme+xml"/>
  <Override PartName="/ppt/slideLayouts/slideLayout23.xml" ContentType="application/vnd.openxmlformats-officedocument.presentationml.slideLayout+xml"/>
  <Override PartName="/ppt/theme/theme1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650" r:id="rId5"/>
    <p:sldMasterId id="2147483652" r:id="rId6"/>
    <p:sldMasterId id="2147483654" r:id="rId7"/>
    <p:sldMasterId id="2147483656" r:id="rId8"/>
    <p:sldMasterId id="2147483658" r:id="rId9"/>
    <p:sldMasterId id="2147483662" r:id="rId10"/>
    <p:sldMasterId id="2147483660" r:id="rId11"/>
    <p:sldMasterId id="2147483717" r:id="rId12"/>
    <p:sldMasterId id="2147483720" r:id="rId13"/>
    <p:sldMasterId id="2147483723" r:id="rId14"/>
    <p:sldMasterId id="2147483727" r:id="rId15"/>
    <p:sldMasterId id="2147483664" r:id="rId16"/>
    <p:sldMasterId id="2147483689" r:id="rId17"/>
  </p:sldMasterIdLst>
  <p:notesMasterIdLst>
    <p:notesMasterId r:id="rId36"/>
  </p:notesMasterIdLst>
  <p:sldIdLst>
    <p:sldId id="285" r:id="rId18"/>
    <p:sldId id="299" r:id="rId19"/>
    <p:sldId id="346" r:id="rId20"/>
    <p:sldId id="337" r:id="rId21"/>
    <p:sldId id="366" r:id="rId22"/>
    <p:sldId id="347" r:id="rId23"/>
    <p:sldId id="306" r:id="rId24"/>
    <p:sldId id="348" r:id="rId25"/>
    <p:sldId id="372" r:id="rId26"/>
    <p:sldId id="354" r:id="rId27"/>
    <p:sldId id="371" r:id="rId28"/>
    <p:sldId id="373" r:id="rId29"/>
    <p:sldId id="374" r:id="rId30"/>
    <p:sldId id="368" r:id="rId31"/>
    <p:sldId id="369" r:id="rId32"/>
    <p:sldId id="370" r:id="rId33"/>
    <p:sldId id="367" r:id="rId34"/>
    <p:sldId id="365" r:id="rId35"/>
  </p:sldIdLst>
  <p:sldSz cx="9144000" cy="6858000" type="screen4x3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F1E217F-369A-4349-9818-A327CA5F46E0}" name="Srivatsa" initials="S" userId="Srivats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058"/>
    <a:srgbClr val="FF9300"/>
    <a:srgbClr val="9A9A08"/>
    <a:srgbClr val="EC4C1B"/>
    <a:srgbClr val="B97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B36AEE-29B0-484F-8071-79B8039A9991}" v="44" dt="2022-08-20T18:01:34.0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854"/>
    <p:restoredTop sz="91827" autoAdjust="0"/>
  </p:normalViewPr>
  <p:slideViewPr>
    <p:cSldViewPr snapToGrid="0">
      <p:cViewPr varScale="1">
        <p:scale>
          <a:sx n="104" d="100"/>
          <a:sy n="104" d="100"/>
        </p:scale>
        <p:origin x="2514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viewProps" Target="viewProps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microsoft.com/office/2018/10/relationships/authors" Target="author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D075EF-0AC2-4312-9B32-1270EC1A7A20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67308CEC-087B-45E7-9796-13B6DE16989A}">
      <dgm:prSet phldrT="[Text]" custT="1"/>
      <dgm:spPr/>
      <dgm:t>
        <a:bodyPr/>
        <a:lstStyle/>
        <a:p>
          <a:r>
            <a:rPr lang="en-GB" sz="1600"/>
            <a:t>Dataset Collation</a:t>
          </a:r>
        </a:p>
      </dgm:t>
    </dgm:pt>
    <dgm:pt modelId="{2D6B78C8-142B-482A-89B0-3F97A0241F6E}" type="parTrans" cxnId="{C1D3AE1E-C93E-4DA2-9A52-1E10EE7E8EE3}">
      <dgm:prSet/>
      <dgm:spPr/>
      <dgm:t>
        <a:bodyPr/>
        <a:lstStyle/>
        <a:p>
          <a:endParaRPr lang="en-GB"/>
        </a:p>
      </dgm:t>
    </dgm:pt>
    <dgm:pt modelId="{C69848FE-0E18-4F3C-9572-C0A3FECE2B8D}" type="sibTrans" cxnId="{C1D3AE1E-C93E-4DA2-9A52-1E10EE7E8EE3}">
      <dgm:prSet/>
      <dgm:spPr/>
      <dgm:t>
        <a:bodyPr/>
        <a:lstStyle/>
        <a:p>
          <a:endParaRPr lang="en-GB"/>
        </a:p>
      </dgm:t>
    </dgm:pt>
    <dgm:pt modelId="{E1F73C95-FC67-460F-9299-F000CA8EA65B}">
      <dgm:prSet phldrT="[Text]" custT="1"/>
      <dgm:spPr/>
      <dgm:t>
        <a:bodyPr/>
        <a:lstStyle/>
        <a:p>
          <a:r>
            <a:rPr lang="en-GB" sz="1600"/>
            <a:t>Exploratory Data Analysis</a:t>
          </a:r>
        </a:p>
      </dgm:t>
    </dgm:pt>
    <dgm:pt modelId="{64480DD9-3E73-482F-ABC8-772E68F74023}" type="parTrans" cxnId="{B187C9E6-3681-4F09-9C05-5C2526F127DB}">
      <dgm:prSet/>
      <dgm:spPr/>
      <dgm:t>
        <a:bodyPr/>
        <a:lstStyle/>
        <a:p>
          <a:endParaRPr lang="en-GB"/>
        </a:p>
      </dgm:t>
    </dgm:pt>
    <dgm:pt modelId="{5CCB80E4-396C-42BE-B43C-FC84617EB773}" type="sibTrans" cxnId="{B187C9E6-3681-4F09-9C05-5C2526F127DB}">
      <dgm:prSet/>
      <dgm:spPr/>
      <dgm:t>
        <a:bodyPr/>
        <a:lstStyle/>
        <a:p>
          <a:endParaRPr lang="en-GB"/>
        </a:p>
      </dgm:t>
    </dgm:pt>
    <dgm:pt modelId="{02933FDE-350C-4F61-B038-232277576367}">
      <dgm:prSet phldrT="[Text]" custT="1"/>
      <dgm:spPr/>
      <dgm:t>
        <a:bodyPr/>
        <a:lstStyle/>
        <a:p>
          <a:r>
            <a:rPr lang="en-GB" sz="1600"/>
            <a:t>Data Cleansing</a:t>
          </a:r>
        </a:p>
      </dgm:t>
    </dgm:pt>
    <dgm:pt modelId="{81C53CB0-5BE7-4B74-8759-66F92DF71337}" type="parTrans" cxnId="{43530318-2A91-4813-8632-86AADE556F77}">
      <dgm:prSet/>
      <dgm:spPr/>
      <dgm:t>
        <a:bodyPr/>
        <a:lstStyle/>
        <a:p>
          <a:endParaRPr lang="en-GB"/>
        </a:p>
      </dgm:t>
    </dgm:pt>
    <dgm:pt modelId="{4DCA2623-263C-4BDD-B80F-8898288D96A3}" type="sibTrans" cxnId="{43530318-2A91-4813-8632-86AADE556F77}">
      <dgm:prSet/>
      <dgm:spPr/>
      <dgm:t>
        <a:bodyPr/>
        <a:lstStyle/>
        <a:p>
          <a:endParaRPr lang="en-GB"/>
        </a:p>
      </dgm:t>
    </dgm:pt>
    <dgm:pt modelId="{A345DE87-6E89-4AEF-9DBE-D07CFDBFECA0}">
      <dgm:prSet phldrT="[Text]" custT="1"/>
      <dgm:spPr/>
      <dgm:t>
        <a:bodyPr/>
        <a:lstStyle/>
        <a:p>
          <a:r>
            <a:rPr lang="en-GB" sz="1600"/>
            <a:t>Data Pre-Processing</a:t>
          </a:r>
        </a:p>
      </dgm:t>
    </dgm:pt>
    <dgm:pt modelId="{83B31D17-64A6-45BB-AA8C-A12CF7FF3A31}" type="parTrans" cxnId="{F6544EC4-1D9C-4B2D-94C4-9060FDA50B50}">
      <dgm:prSet/>
      <dgm:spPr/>
      <dgm:t>
        <a:bodyPr/>
        <a:lstStyle/>
        <a:p>
          <a:endParaRPr lang="en-GB"/>
        </a:p>
      </dgm:t>
    </dgm:pt>
    <dgm:pt modelId="{4D236CCB-0670-4312-83F5-422BD60052F0}" type="sibTrans" cxnId="{F6544EC4-1D9C-4B2D-94C4-9060FDA50B50}">
      <dgm:prSet/>
      <dgm:spPr/>
      <dgm:t>
        <a:bodyPr/>
        <a:lstStyle/>
        <a:p>
          <a:endParaRPr lang="en-GB"/>
        </a:p>
      </dgm:t>
    </dgm:pt>
    <dgm:pt modelId="{093E3ECB-FB70-4E31-B527-4F84259C1B73}" type="pres">
      <dgm:prSet presAssocID="{34D075EF-0AC2-4312-9B32-1270EC1A7A20}" presName="Name0" presStyleCnt="0">
        <dgm:presLayoutVars>
          <dgm:dir/>
          <dgm:animLvl val="lvl"/>
          <dgm:resizeHandles val="exact"/>
        </dgm:presLayoutVars>
      </dgm:prSet>
      <dgm:spPr/>
    </dgm:pt>
    <dgm:pt modelId="{BE30E0B6-1C42-4D19-8957-4B8BA4C98B43}" type="pres">
      <dgm:prSet presAssocID="{67308CEC-087B-45E7-9796-13B6DE16989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26E4B5-C87B-46C3-AE45-85AD9E2CA818}" type="pres">
      <dgm:prSet presAssocID="{C69848FE-0E18-4F3C-9572-C0A3FECE2B8D}" presName="parTxOnlySpace" presStyleCnt="0"/>
      <dgm:spPr/>
    </dgm:pt>
    <dgm:pt modelId="{FABCC49D-DCCA-4732-A790-DF18FD25BE86}" type="pres">
      <dgm:prSet presAssocID="{E1F73C95-FC67-460F-9299-F000CA8EA65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064FC75-767B-4FDA-A066-E4ED8B843A8B}" type="pres">
      <dgm:prSet presAssocID="{5CCB80E4-396C-42BE-B43C-FC84617EB773}" presName="parTxOnlySpace" presStyleCnt="0"/>
      <dgm:spPr/>
    </dgm:pt>
    <dgm:pt modelId="{01C00D32-3987-4860-95BB-C294DDF1D95A}" type="pres">
      <dgm:prSet presAssocID="{02933FDE-350C-4F61-B038-23227757636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089D71E-D46D-4A5F-A607-58D050594C96}" type="pres">
      <dgm:prSet presAssocID="{4DCA2623-263C-4BDD-B80F-8898288D96A3}" presName="parTxOnlySpace" presStyleCnt="0"/>
      <dgm:spPr/>
    </dgm:pt>
    <dgm:pt modelId="{ACF9CF07-6F48-4977-AFBD-0498B8ED968F}" type="pres">
      <dgm:prSet presAssocID="{A345DE87-6E89-4AEF-9DBE-D07CFDBFECA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01ED207-7D64-4CF1-BCD5-82D62B7C18C3}" type="presOf" srcId="{34D075EF-0AC2-4312-9B32-1270EC1A7A20}" destId="{093E3ECB-FB70-4E31-B527-4F84259C1B73}" srcOrd="0" destOrd="0" presId="urn:microsoft.com/office/officeart/2005/8/layout/chevron1"/>
    <dgm:cxn modelId="{710D990A-70B4-4784-8F9D-026AE3ADC092}" type="presOf" srcId="{A345DE87-6E89-4AEF-9DBE-D07CFDBFECA0}" destId="{ACF9CF07-6F48-4977-AFBD-0498B8ED968F}" srcOrd="0" destOrd="0" presId="urn:microsoft.com/office/officeart/2005/8/layout/chevron1"/>
    <dgm:cxn modelId="{43530318-2A91-4813-8632-86AADE556F77}" srcId="{34D075EF-0AC2-4312-9B32-1270EC1A7A20}" destId="{02933FDE-350C-4F61-B038-232277576367}" srcOrd="2" destOrd="0" parTransId="{81C53CB0-5BE7-4B74-8759-66F92DF71337}" sibTransId="{4DCA2623-263C-4BDD-B80F-8898288D96A3}"/>
    <dgm:cxn modelId="{C1D3AE1E-C93E-4DA2-9A52-1E10EE7E8EE3}" srcId="{34D075EF-0AC2-4312-9B32-1270EC1A7A20}" destId="{67308CEC-087B-45E7-9796-13B6DE16989A}" srcOrd="0" destOrd="0" parTransId="{2D6B78C8-142B-482A-89B0-3F97A0241F6E}" sibTransId="{C69848FE-0E18-4F3C-9572-C0A3FECE2B8D}"/>
    <dgm:cxn modelId="{4C956123-0C7B-4AA7-A13B-3E8E346CE397}" type="presOf" srcId="{67308CEC-087B-45E7-9796-13B6DE16989A}" destId="{BE30E0B6-1C42-4D19-8957-4B8BA4C98B43}" srcOrd="0" destOrd="0" presId="urn:microsoft.com/office/officeart/2005/8/layout/chevron1"/>
    <dgm:cxn modelId="{D5A72C68-7326-4EB7-A71E-95F8DC9185FB}" type="presOf" srcId="{02933FDE-350C-4F61-B038-232277576367}" destId="{01C00D32-3987-4860-95BB-C294DDF1D95A}" srcOrd="0" destOrd="0" presId="urn:microsoft.com/office/officeart/2005/8/layout/chevron1"/>
    <dgm:cxn modelId="{3DDFE86C-8328-4546-9A5A-F4DC46461D12}" type="presOf" srcId="{E1F73C95-FC67-460F-9299-F000CA8EA65B}" destId="{FABCC49D-DCCA-4732-A790-DF18FD25BE86}" srcOrd="0" destOrd="0" presId="urn:microsoft.com/office/officeart/2005/8/layout/chevron1"/>
    <dgm:cxn modelId="{F6544EC4-1D9C-4B2D-94C4-9060FDA50B50}" srcId="{34D075EF-0AC2-4312-9B32-1270EC1A7A20}" destId="{A345DE87-6E89-4AEF-9DBE-D07CFDBFECA0}" srcOrd="3" destOrd="0" parTransId="{83B31D17-64A6-45BB-AA8C-A12CF7FF3A31}" sibTransId="{4D236CCB-0670-4312-83F5-422BD60052F0}"/>
    <dgm:cxn modelId="{B187C9E6-3681-4F09-9C05-5C2526F127DB}" srcId="{34D075EF-0AC2-4312-9B32-1270EC1A7A20}" destId="{E1F73C95-FC67-460F-9299-F000CA8EA65B}" srcOrd="1" destOrd="0" parTransId="{64480DD9-3E73-482F-ABC8-772E68F74023}" sibTransId="{5CCB80E4-396C-42BE-B43C-FC84617EB773}"/>
    <dgm:cxn modelId="{516BA220-2808-488E-AB4F-4970E161E338}" type="presParOf" srcId="{093E3ECB-FB70-4E31-B527-4F84259C1B73}" destId="{BE30E0B6-1C42-4D19-8957-4B8BA4C98B43}" srcOrd="0" destOrd="0" presId="urn:microsoft.com/office/officeart/2005/8/layout/chevron1"/>
    <dgm:cxn modelId="{1E9B1F5B-C5F0-4A66-9978-11C7DD5C98BC}" type="presParOf" srcId="{093E3ECB-FB70-4E31-B527-4F84259C1B73}" destId="{E626E4B5-C87B-46C3-AE45-85AD9E2CA818}" srcOrd="1" destOrd="0" presId="urn:microsoft.com/office/officeart/2005/8/layout/chevron1"/>
    <dgm:cxn modelId="{DE98A463-DF49-40C2-AFFC-C85795194D68}" type="presParOf" srcId="{093E3ECB-FB70-4E31-B527-4F84259C1B73}" destId="{FABCC49D-DCCA-4732-A790-DF18FD25BE86}" srcOrd="2" destOrd="0" presId="urn:microsoft.com/office/officeart/2005/8/layout/chevron1"/>
    <dgm:cxn modelId="{E21C6E64-BD3A-433B-B086-105C633B8077}" type="presParOf" srcId="{093E3ECB-FB70-4E31-B527-4F84259C1B73}" destId="{4064FC75-767B-4FDA-A066-E4ED8B843A8B}" srcOrd="3" destOrd="0" presId="urn:microsoft.com/office/officeart/2005/8/layout/chevron1"/>
    <dgm:cxn modelId="{7E3DD8EA-08AC-47F1-9F0E-7555474CFEFE}" type="presParOf" srcId="{093E3ECB-FB70-4E31-B527-4F84259C1B73}" destId="{01C00D32-3987-4860-95BB-C294DDF1D95A}" srcOrd="4" destOrd="0" presId="urn:microsoft.com/office/officeart/2005/8/layout/chevron1"/>
    <dgm:cxn modelId="{5E071D48-004E-427D-B6E5-AAE43BB6C1E6}" type="presParOf" srcId="{093E3ECB-FB70-4E31-B527-4F84259C1B73}" destId="{6089D71E-D46D-4A5F-A607-58D050594C96}" srcOrd="5" destOrd="0" presId="urn:microsoft.com/office/officeart/2005/8/layout/chevron1"/>
    <dgm:cxn modelId="{6BA5D625-ABCF-4956-A7E9-14ED5DC5926A}" type="presParOf" srcId="{093E3ECB-FB70-4E31-B527-4F84259C1B73}" destId="{ACF9CF07-6F48-4977-AFBD-0498B8ED968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30E0B6-1C42-4D19-8957-4B8BA4C98B43}">
      <dsp:nvSpPr>
        <dsp:cNvPr id="0" name=""/>
        <dsp:cNvSpPr/>
      </dsp:nvSpPr>
      <dsp:spPr>
        <a:xfrm>
          <a:off x="3957" y="671468"/>
          <a:ext cx="2303925" cy="92157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Dataset Collation</a:t>
          </a:r>
        </a:p>
      </dsp:txBody>
      <dsp:txXfrm>
        <a:off x="464742" y="671468"/>
        <a:ext cx="1382355" cy="921570"/>
      </dsp:txXfrm>
    </dsp:sp>
    <dsp:sp modelId="{FABCC49D-DCCA-4732-A790-DF18FD25BE86}">
      <dsp:nvSpPr>
        <dsp:cNvPr id="0" name=""/>
        <dsp:cNvSpPr/>
      </dsp:nvSpPr>
      <dsp:spPr>
        <a:xfrm>
          <a:off x="2077490" y="671468"/>
          <a:ext cx="2303925" cy="92157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Exploratory Data Analysis</a:t>
          </a:r>
        </a:p>
      </dsp:txBody>
      <dsp:txXfrm>
        <a:off x="2538275" y="671468"/>
        <a:ext cx="1382355" cy="921570"/>
      </dsp:txXfrm>
    </dsp:sp>
    <dsp:sp modelId="{01C00D32-3987-4860-95BB-C294DDF1D95A}">
      <dsp:nvSpPr>
        <dsp:cNvPr id="0" name=""/>
        <dsp:cNvSpPr/>
      </dsp:nvSpPr>
      <dsp:spPr>
        <a:xfrm>
          <a:off x="4151023" y="671468"/>
          <a:ext cx="2303925" cy="92157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Data Cleansing</a:t>
          </a:r>
        </a:p>
      </dsp:txBody>
      <dsp:txXfrm>
        <a:off x="4611808" y="671468"/>
        <a:ext cx="1382355" cy="921570"/>
      </dsp:txXfrm>
    </dsp:sp>
    <dsp:sp modelId="{ACF9CF07-6F48-4977-AFBD-0498B8ED968F}">
      <dsp:nvSpPr>
        <dsp:cNvPr id="0" name=""/>
        <dsp:cNvSpPr/>
      </dsp:nvSpPr>
      <dsp:spPr>
        <a:xfrm>
          <a:off x="6224556" y="671468"/>
          <a:ext cx="2303925" cy="92157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Data Pre-Processing</a:t>
          </a:r>
        </a:p>
      </dsp:txBody>
      <dsp:txXfrm>
        <a:off x="6685341" y="671468"/>
        <a:ext cx="1382355" cy="9215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ACC78-B054-499E-9D64-21DAC4F20AF7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8A5B7-BFBD-4257-B97D-020FB45122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813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78524-B4D9-43DE-990E-502542D05C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936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78524-B4D9-43DE-990E-502542D05C5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245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78524-B4D9-43DE-990E-502542D05C5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831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78524-B4D9-43DE-990E-502542D05C5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493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78524-B4D9-43DE-990E-502542D05C5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587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78524-B4D9-43DE-990E-502542D05C5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722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8A5B7-BFBD-4257-B97D-020FB45122F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291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8A5B7-BFBD-4257-B97D-020FB45122F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700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8A5B7-BFBD-4257-B97D-020FB45122F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08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/12 Warw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4292352"/>
            <a:ext cx="8424886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586" y="4869160"/>
            <a:ext cx="8424886" cy="64807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Sub Title Text Here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5536" y="5949280"/>
            <a:ext cx="8424886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6237312"/>
            <a:ext cx="8424886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963836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/12 University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5536" y="5949280"/>
            <a:ext cx="8424936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6237312"/>
            <a:ext cx="8424936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95536" y="4365104"/>
            <a:ext cx="8424936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5586" y="4941912"/>
            <a:ext cx="8424936" cy="64807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Sub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1638640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/12 university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486" y="4365104"/>
            <a:ext cx="6048672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4941912"/>
            <a:ext cx="6048672" cy="64807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Sub Title Text Here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5486" y="5949280"/>
            <a:ext cx="6048672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486" y="6237312"/>
            <a:ext cx="6048672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828223" y="4653136"/>
            <a:ext cx="1992025" cy="2016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898211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/12 university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5536" y="5949280"/>
            <a:ext cx="8424936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6237312"/>
            <a:ext cx="8424936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788296"/>
            <a:ext cx="8424936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586" y="4365104"/>
            <a:ext cx="8424936" cy="64807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Sub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1468014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/12 University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828223" y="4653136"/>
            <a:ext cx="1992025" cy="2016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r>
              <a:rPr lang="en-US"/>
              <a:t>Insert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788296"/>
            <a:ext cx="6120630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586" y="4365104"/>
            <a:ext cx="6120630" cy="64807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Sub Title Text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5536" y="5949280"/>
            <a:ext cx="6120630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6237312"/>
            <a:ext cx="6120630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416736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/12 University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486" y="4725144"/>
            <a:ext cx="6568511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5301952"/>
            <a:ext cx="6568511" cy="64807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Sub Title Text Here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5536" y="5949280"/>
            <a:ext cx="8424935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6237312"/>
            <a:ext cx="8424935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2278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2 University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95536" y="2348880"/>
            <a:ext cx="8424936" cy="4176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Text here….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463" y="1484784"/>
            <a:ext cx="8425016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Here…</a:t>
            </a:r>
          </a:p>
        </p:txBody>
      </p:sp>
    </p:spTree>
    <p:extLst>
      <p:ext uri="{BB962C8B-B14F-4D97-AF65-F5344CB8AC3E}">
        <p14:creationId xmlns:p14="http://schemas.microsoft.com/office/powerpoint/2010/main" val="1848082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2 University l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95536" y="2348880"/>
            <a:ext cx="6048672" cy="4176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Text here….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463" y="1484784"/>
            <a:ext cx="6048729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Here…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828223" y="4509120"/>
            <a:ext cx="1992025" cy="2016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85562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/12 departmental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5536" y="5949280"/>
            <a:ext cx="8424936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6237312"/>
            <a:ext cx="8424936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95536" y="4365104"/>
            <a:ext cx="6696744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5586" y="4941912"/>
            <a:ext cx="8424936" cy="64807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Sub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3305286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/12 departmental l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486" y="4365104"/>
            <a:ext cx="6048672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4941912"/>
            <a:ext cx="6048672" cy="64807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Sub Title Text Here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5486" y="5949280"/>
            <a:ext cx="6048672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486" y="6237312"/>
            <a:ext cx="6048672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828223" y="4653136"/>
            <a:ext cx="1992025" cy="2016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75799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/12 departmental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5536" y="5949280"/>
            <a:ext cx="8424936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6237312"/>
            <a:ext cx="8424936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788296"/>
            <a:ext cx="8424936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586" y="4365104"/>
            <a:ext cx="8424936" cy="64807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Sub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438727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/12 warwic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4292352"/>
            <a:ext cx="6120630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586" y="4869160"/>
            <a:ext cx="6120630" cy="64807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Sub Title Text Here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5536" y="5949280"/>
            <a:ext cx="6120630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6237312"/>
            <a:ext cx="6120630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828223" y="4653136"/>
            <a:ext cx="1992025" cy="2016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640327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4 departmental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828223" y="4653136"/>
            <a:ext cx="1992025" cy="2016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r>
              <a:rPr lang="en-US"/>
              <a:t>Insert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788296"/>
            <a:ext cx="6120630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586" y="4365104"/>
            <a:ext cx="6120630" cy="64807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Sub Title Text Here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5536" y="5949280"/>
            <a:ext cx="6120630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6237312"/>
            <a:ext cx="6120630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375280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2 departmental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95536" y="2348880"/>
            <a:ext cx="8424936" cy="4176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Text here….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463" y="1484784"/>
            <a:ext cx="8425016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Here…</a:t>
            </a:r>
          </a:p>
        </p:txBody>
      </p:sp>
    </p:spTree>
    <p:extLst>
      <p:ext uri="{BB962C8B-B14F-4D97-AF65-F5344CB8AC3E}">
        <p14:creationId xmlns:p14="http://schemas.microsoft.com/office/powerpoint/2010/main" val="32695735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2 departmental l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95536" y="2348880"/>
            <a:ext cx="6048672" cy="4176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Text here….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463" y="1484784"/>
            <a:ext cx="6048729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Here…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828223" y="4509120"/>
            <a:ext cx="1992025" cy="2016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0420270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/12 departmental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486" y="4725144"/>
            <a:ext cx="6568511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5301952"/>
            <a:ext cx="6568511" cy="64807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Sub Title Text Here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5536" y="5949280"/>
            <a:ext cx="8424935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6237312"/>
            <a:ext cx="8424935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4906425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95536" y="1340370"/>
            <a:ext cx="8424936" cy="424886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Text here….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463" y="476672"/>
            <a:ext cx="8425016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Here…</a:t>
            </a:r>
          </a:p>
        </p:txBody>
      </p:sp>
    </p:spTree>
    <p:extLst>
      <p:ext uri="{BB962C8B-B14F-4D97-AF65-F5344CB8AC3E}">
        <p14:creationId xmlns:p14="http://schemas.microsoft.com/office/powerpoint/2010/main" val="16170329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95537" y="1340370"/>
            <a:ext cx="5976664" cy="424886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Text here….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7" y="476672"/>
            <a:ext cx="8424936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Here…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588224" y="1340768"/>
            <a:ext cx="2232025" cy="22320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868034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463" y="476672"/>
            <a:ext cx="8425016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Here…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95536" y="1340768"/>
            <a:ext cx="8424936" cy="4248472"/>
          </a:xfrm>
          <a:prstGeom prst="rect">
            <a:avLst/>
          </a:prstGeom>
        </p:spPr>
        <p:txBody>
          <a:bodyPr vert="horz"/>
          <a:lstStyle>
            <a:lvl1pPr marL="342900" indent="-342900">
              <a:buSzPct val="100000"/>
              <a:buFontTx/>
              <a:buBlip>
                <a:blip r:embed="rId2"/>
              </a:buBlip>
              <a:defRPr sz="2000" b="0" i="0" baseline="0"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Student Careers &amp; Skills bullet point</a:t>
            </a:r>
          </a:p>
          <a:p>
            <a:pPr lvl="0"/>
            <a:r>
              <a:rPr lang="en-GB"/>
              <a:t>Student Careers &amp; Skills bullet point</a:t>
            </a:r>
          </a:p>
          <a:p>
            <a:pPr lvl="0"/>
            <a:r>
              <a:rPr lang="en-GB"/>
              <a:t>Student Careers &amp; Skills bullet point</a:t>
            </a:r>
          </a:p>
          <a:p>
            <a:pPr lvl="0"/>
            <a:r>
              <a:rPr lang="en-GB"/>
              <a:t>Student Careers &amp; Skills bullet point</a:t>
            </a:r>
          </a:p>
          <a:p>
            <a:pPr lvl="0"/>
            <a:r>
              <a:rPr lang="en-GB"/>
              <a:t>Student Careers &amp; Skills bullet point</a:t>
            </a:r>
          </a:p>
          <a:p>
            <a:pPr lvl="0"/>
            <a:r>
              <a:rPr lang="en-GB"/>
              <a:t>Student Careers &amp; Skills bullet point</a:t>
            </a:r>
          </a:p>
          <a:p>
            <a:pPr lvl="0"/>
            <a:r>
              <a:rPr lang="en-GB"/>
              <a:t>Student Careers &amp; Skills bullet 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43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/12 Warw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5536" y="5949280"/>
            <a:ext cx="8424936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6237312"/>
            <a:ext cx="8424936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788296"/>
            <a:ext cx="8424936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586" y="4365104"/>
            <a:ext cx="8424936" cy="64807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Sub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2049270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/12 Warw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4292352"/>
            <a:ext cx="8424886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586" y="4869160"/>
            <a:ext cx="8424886" cy="64807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Sub Title Text Here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5536" y="5949280"/>
            <a:ext cx="8424886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6237312"/>
            <a:ext cx="8424886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345966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/12 university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5536" y="5949280"/>
            <a:ext cx="8424936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6237312"/>
            <a:ext cx="8424936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788296"/>
            <a:ext cx="8424936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586" y="4365104"/>
            <a:ext cx="8424936" cy="64807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Sub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312750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/12 Warw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5536" y="5949280"/>
            <a:ext cx="8424936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6237312"/>
            <a:ext cx="8424936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788296"/>
            <a:ext cx="8424936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586" y="4365104"/>
            <a:ext cx="8424936" cy="64807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Sub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11426293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CA201-851C-4A84-8383-767573C30328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AC01-77A8-4A94-AEE5-B3249D523D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9682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CA201-851C-4A84-8383-767573C30328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AC01-77A8-4A94-AEE5-B3249D523D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924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CA201-851C-4A84-8383-767573C30328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AC01-77A8-4A94-AEE5-B3249D523D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652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CA201-851C-4A84-8383-767573C30328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AC01-77A8-4A94-AEE5-B3249D523D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5661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CA201-851C-4A84-8383-767573C30328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AC01-77A8-4A94-AEE5-B3249D523D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1472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CA201-851C-4A84-8383-767573C30328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AC01-77A8-4A94-AEE5-B3249D523D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6219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CA201-851C-4A84-8383-767573C30328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AC01-77A8-4A94-AEE5-B3249D523D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8442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CA201-851C-4A84-8383-767573C30328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AC01-77A8-4A94-AEE5-B3249D523D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5229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CA201-851C-4A84-8383-767573C30328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AC01-77A8-4A94-AEE5-B3249D523D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9075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CA201-851C-4A84-8383-767573C30328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AC01-77A8-4A94-AEE5-B3249D523D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179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/12 Warwic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828223" y="4653136"/>
            <a:ext cx="1992025" cy="2016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r>
              <a:rPr lang="en-US"/>
              <a:t>Insert picture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788296"/>
            <a:ext cx="6120630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586" y="4365104"/>
            <a:ext cx="6120630" cy="64807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Sub Title Text Here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5536" y="5949280"/>
            <a:ext cx="6120630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6237312"/>
            <a:ext cx="6120630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945060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CA201-851C-4A84-8383-767573C30328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AC01-77A8-4A94-AEE5-B3249D523D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07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/12 Warw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4292352"/>
            <a:ext cx="8424886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586" y="4869160"/>
            <a:ext cx="8424886" cy="64807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Sub Title Text Here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5536" y="5949280"/>
            <a:ext cx="8424886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6237312"/>
            <a:ext cx="8424886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46318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2 Warw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95610" y="2276474"/>
            <a:ext cx="8424862" cy="424886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Text here….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5" y="1412776"/>
            <a:ext cx="8424943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Here…</a:t>
            </a:r>
          </a:p>
        </p:txBody>
      </p:sp>
    </p:spTree>
    <p:extLst>
      <p:ext uri="{BB962C8B-B14F-4D97-AF65-F5344CB8AC3E}">
        <p14:creationId xmlns:p14="http://schemas.microsoft.com/office/powerpoint/2010/main" val="1693847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2 Warwic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95536" y="2276474"/>
            <a:ext cx="5976664" cy="424886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Text here….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412776"/>
            <a:ext cx="8424935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Here…</a:t>
            </a:r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4769" y="4293096"/>
            <a:ext cx="2205480" cy="22320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indent="0">
              <a:buNone/>
              <a:defRPr sz="2000"/>
            </a:lvl1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843264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/12 Warw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4292352"/>
            <a:ext cx="8424886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586" y="4869160"/>
            <a:ext cx="8424886" cy="64807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Sub Title Text Here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5536" y="5949280"/>
            <a:ext cx="8424886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6237312"/>
            <a:ext cx="8424886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159851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/12 Warw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486" y="4725144"/>
            <a:ext cx="6624786" cy="6488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600058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Add Title Text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5301952"/>
            <a:ext cx="6624786" cy="64807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600" b="0" i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Sub Title Text Here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5536" y="5949280"/>
            <a:ext cx="8424935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6237312"/>
            <a:ext cx="8424935" cy="43204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303236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GB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17271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jpe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jpe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1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0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726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9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3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05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7272"/>
            <a:ext cx="914400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88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2" r:id="rId2"/>
    <p:sldLayoutId id="2147483703" r:id="rId3"/>
    <p:sldLayoutId id="2147483729" r:id="rId4"/>
    <p:sldLayoutId id="2147483730" r:id="rId5"/>
    <p:sldLayoutId id="2147483731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CA201-851C-4A84-8383-767573C30328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FAC01-77A8-4A94-AEE5-B3249D523D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66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15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07" r:id="rId2"/>
    <p:sldLayoutId id="214748373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28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01" r:id="rId2"/>
    <p:sldLayoutId id="2147483732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4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6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08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7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0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53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1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8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927" y="3889732"/>
            <a:ext cx="870844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Turing Feasibility Project</a:t>
            </a:r>
          </a:p>
          <a:p>
            <a:endParaRPr lang="en-GB" sz="2400" b="1" dirty="0"/>
          </a:p>
          <a:p>
            <a:r>
              <a:rPr lang="en-GB" sz="2400" b="1" dirty="0"/>
              <a:t>Close-Out Presentation for the Department for Education</a:t>
            </a:r>
          </a:p>
          <a:p>
            <a:endParaRPr lang="en-GB" sz="1100" dirty="0"/>
          </a:p>
          <a:p>
            <a:endParaRPr lang="en-GB" sz="1600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AE067E-69F8-C50A-0CFD-C470865C0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346" y="6002323"/>
            <a:ext cx="1886223" cy="68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44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463" y="476671"/>
            <a:ext cx="8425016" cy="993739"/>
          </a:xfrm>
        </p:spPr>
        <p:txBody>
          <a:bodyPr/>
          <a:lstStyle/>
          <a:p>
            <a:r>
              <a:rPr lang="en-GB" sz="2800" dirty="0"/>
              <a:t>Predictive Model Building I – Comparative Algorithm Performance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32E5491-8591-2555-F66E-B106F7F1D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510452"/>
              </p:ext>
            </p:extLst>
          </p:nvPr>
        </p:nvGraphicFramePr>
        <p:xfrm>
          <a:off x="323521" y="1470411"/>
          <a:ext cx="7662888" cy="3917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3969">
                  <a:extLst>
                    <a:ext uri="{9D8B030D-6E8A-4147-A177-3AD203B41FA5}">
                      <a16:colId xmlns:a16="http://schemas.microsoft.com/office/drawing/2014/main" val="80275634"/>
                    </a:ext>
                  </a:extLst>
                </a:gridCol>
                <a:gridCol w="725579">
                  <a:extLst>
                    <a:ext uri="{9D8B030D-6E8A-4147-A177-3AD203B41FA5}">
                      <a16:colId xmlns:a16="http://schemas.microsoft.com/office/drawing/2014/main" val="4219164165"/>
                    </a:ext>
                  </a:extLst>
                </a:gridCol>
                <a:gridCol w="933299">
                  <a:extLst>
                    <a:ext uri="{9D8B030D-6E8A-4147-A177-3AD203B41FA5}">
                      <a16:colId xmlns:a16="http://schemas.microsoft.com/office/drawing/2014/main" val="755049062"/>
                    </a:ext>
                  </a:extLst>
                </a:gridCol>
                <a:gridCol w="1019767">
                  <a:extLst>
                    <a:ext uri="{9D8B030D-6E8A-4147-A177-3AD203B41FA5}">
                      <a16:colId xmlns:a16="http://schemas.microsoft.com/office/drawing/2014/main" val="3171695218"/>
                    </a:ext>
                  </a:extLst>
                </a:gridCol>
                <a:gridCol w="786691">
                  <a:extLst>
                    <a:ext uri="{9D8B030D-6E8A-4147-A177-3AD203B41FA5}">
                      <a16:colId xmlns:a16="http://schemas.microsoft.com/office/drawing/2014/main" val="3428022452"/>
                    </a:ext>
                  </a:extLst>
                </a:gridCol>
                <a:gridCol w="957861">
                  <a:extLst>
                    <a:ext uri="{9D8B030D-6E8A-4147-A177-3AD203B41FA5}">
                      <a16:colId xmlns:a16="http://schemas.microsoft.com/office/drawing/2014/main" val="288850739"/>
                    </a:ext>
                  </a:extLst>
                </a:gridCol>
                <a:gridCol w="957861">
                  <a:extLst>
                    <a:ext uri="{9D8B030D-6E8A-4147-A177-3AD203B41FA5}">
                      <a16:colId xmlns:a16="http://schemas.microsoft.com/office/drawing/2014/main" val="4193949978"/>
                    </a:ext>
                  </a:extLst>
                </a:gridCol>
                <a:gridCol w="957861">
                  <a:extLst>
                    <a:ext uri="{9D8B030D-6E8A-4147-A177-3AD203B41FA5}">
                      <a16:colId xmlns:a16="http://schemas.microsoft.com/office/drawing/2014/main" val="1704500126"/>
                    </a:ext>
                  </a:extLst>
                </a:gridCol>
              </a:tblGrid>
              <a:tr h="44734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Project Performance (Dependant) Variables</a:t>
                      </a:r>
                    </a:p>
                    <a:p>
                      <a:endParaRPr lang="en-GB" sz="1200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Test-set Accuracy (%) of Algorithms (Categorical Classification)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692654"/>
                  </a:ext>
                </a:extLst>
              </a:tr>
              <a:tr h="104380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Logistic</a:t>
                      </a:r>
                    </a:p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Regression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Decision-Tree Classifier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KNN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Naïve Bayes</a:t>
                      </a:r>
                    </a:p>
                    <a:p>
                      <a:pPr algn="ctr"/>
                      <a:endParaRPr lang="en-GB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SVM </a:t>
                      </a:r>
                    </a:p>
                    <a:p>
                      <a:pPr algn="ctr"/>
                      <a:endParaRPr lang="en-GB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SGD</a:t>
                      </a:r>
                    </a:p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Classifier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ANN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30035"/>
                  </a:ext>
                </a:extLst>
              </a:tr>
              <a:tr h="745575">
                <a:tc>
                  <a:txBody>
                    <a:bodyPr/>
                    <a:lstStyle/>
                    <a:p>
                      <a:r>
                        <a:rPr lang="en-GB" sz="1200" dirty="0"/>
                        <a:t>Diff. external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51.6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56.8</a:t>
                      </a:r>
                    </a:p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54.7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805396"/>
                  </a:ext>
                </a:extLst>
              </a:tr>
              <a:tr h="840228">
                <a:tc>
                  <a:txBody>
                    <a:bodyPr/>
                    <a:lstStyle/>
                    <a:p>
                      <a:r>
                        <a:rPr lang="en-GB" sz="1200" dirty="0"/>
                        <a:t>Diff. abnormal</a:t>
                      </a:r>
                    </a:p>
                    <a:p>
                      <a:r>
                        <a:rPr lang="en-GB" sz="1200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67.4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41.1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74.7</a:t>
                      </a:r>
                      <a:endParaRPr lang="en-GB" sz="12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63.2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101469"/>
                  </a:ext>
                </a:extLst>
              </a:tr>
              <a:tr h="840228">
                <a:tc>
                  <a:txBody>
                    <a:bodyPr/>
                    <a:lstStyle/>
                    <a:p>
                      <a:r>
                        <a:rPr lang="en-GB" sz="1200" dirty="0"/>
                        <a:t>Diff.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48.4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55.9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58.9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30.5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63.2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47.4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44.2</a:t>
                      </a:r>
                      <a:endParaRPr lang="en-GB" sz="12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692385"/>
                  </a:ext>
                </a:extLst>
              </a:tr>
            </a:tbl>
          </a:graphicData>
        </a:graphic>
      </p:graphicFrame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52E9D30-0768-4B15-9C24-2C0F969745AC}"/>
              </a:ext>
            </a:extLst>
          </p:cNvPr>
          <p:cNvSpPr/>
          <p:nvPr/>
        </p:nvSpPr>
        <p:spPr>
          <a:xfrm>
            <a:off x="8103833" y="1361872"/>
            <a:ext cx="1040167" cy="1087419"/>
          </a:xfrm>
          <a:prstGeom prst="cloudCallout">
            <a:avLst>
              <a:gd name="adj1" fmla="val -123900"/>
              <a:gd name="adj2" fmla="val -314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3 perf. Categories </a:t>
            </a:r>
          </a:p>
          <a:p>
            <a:pPr algn="ctr"/>
            <a:r>
              <a:rPr lang="en-GB" sz="1200" dirty="0"/>
              <a:t>crested</a:t>
            </a:r>
          </a:p>
        </p:txBody>
      </p:sp>
    </p:spTree>
    <p:extLst>
      <p:ext uri="{BB962C8B-B14F-4D97-AF65-F5344CB8AC3E}">
        <p14:creationId xmlns:p14="http://schemas.microsoft.com/office/powerpoint/2010/main" val="181874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463" y="476671"/>
            <a:ext cx="8425016" cy="993739"/>
          </a:xfrm>
        </p:spPr>
        <p:txBody>
          <a:bodyPr/>
          <a:lstStyle/>
          <a:p>
            <a:r>
              <a:rPr lang="en-GB" sz="2800" dirty="0"/>
              <a:t>Predictive Model Building I – Comparative Algorithm Performance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32E5491-8591-2555-F66E-B106F7F1D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16992"/>
              </p:ext>
            </p:extLst>
          </p:nvPr>
        </p:nvGraphicFramePr>
        <p:xfrm>
          <a:off x="323520" y="1470411"/>
          <a:ext cx="8178455" cy="3977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047">
                  <a:extLst>
                    <a:ext uri="{9D8B030D-6E8A-4147-A177-3AD203B41FA5}">
                      <a16:colId xmlns:a16="http://schemas.microsoft.com/office/drawing/2014/main" val="80275634"/>
                    </a:ext>
                  </a:extLst>
                </a:gridCol>
                <a:gridCol w="774397">
                  <a:extLst>
                    <a:ext uri="{9D8B030D-6E8A-4147-A177-3AD203B41FA5}">
                      <a16:colId xmlns:a16="http://schemas.microsoft.com/office/drawing/2014/main" val="4219164165"/>
                    </a:ext>
                  </a:extLst>
                </a:gridCol>
                <a:gridCol w="996092">
                  <a:extLst>
                    <a:ext uri="{9D8B030D-6E8A-4147-A177-3AD203B41FA5}">
                      <a16:colId xmlns:a16="http://schemas.microsoft.com/office/drawing/2014/main" val="755049062"/>
                    </a:ext>
                  </a:extLst>
                </a:gridCol>
                <a:gridCol w="1088378">
                  <a:extLst>
                    <a:ext uri="{9D8B030D-6E8A-4147-A177-3AD203B41FA5}">
                      <a16:colId xmlns:a16="http://schemas.microsoft.com/office/drawing/2014/main" val="3171695218"/>
                    </a:ext>
                  </a:extLst>
                </a:gridCol>
                <a:gridCol w="839620">
                  <a:extLst>
                    <a:ext uri="{9D8B030D-6E8A-4147-A177-3AD203B41FA5}">
                      <a16:colId xmlns:a16="http://schemas.microsoft.com/office/drawing/2014/main" val="3428022452"/>
                    </a:ext>
                  </a:extLst>
                </a:gridCol>
                <a:gridCol w="1022307">
                  <a:extLst>
                    <a:ext uri="{9D8B030D-6E8A-4147-A177-3AD203B41FA5}">
                      <a16:colId xmlns:a16="http://schemas.microsoft.com/office/drawing/2014/main" val="288850739"/>
                    </a:ext>
                  </a:extLst>
                </a:gridCol>
                <a:gridCol w="1022307">
                  <a:extLst>
                    <a:ext uri="{9D8B030D-6E8A-4147-A177-3AD203B41FA5}">
                      <a16:colId xmlns:a16="http://schemas.microsoft.com/office/drawing/2014/main" val="4193949978"/>
                    </a:ext>
                  </a:extLst>
                </a:gridCol>
                <a:gridCol w="1022307">
                  <a:extLst>
                    <a:ext uri="{9D8B030D-6E8A-4147-A177-3AD203B41FA5}">
                      <a16:colId xmlns:a16="http://schemas.microsoft.com/office/drawing/2014/main" val="1704500126"/>
                    </a:ext>
                  </a:extLst>
                </a:gridCol>
              </a:tblGrid>
              <a:tr h="471087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Classification Performance Metrics</a:t>
                      </a:r>
                    </a:p>
                    <a:p>
                      <a:endParaRPr lang="en-GB" sz="1200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Accuracy, Precision and Recall of Algorithms (Categorical Classification) Diff External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692654"/>
                  </a:ext>
                </a:extLst>
              </a:tr>
              <a:tr h="95120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Logistic</a:t>
                      </a:r>
                    </a:p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Regression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Decision-Tree Classifier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KNN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Naïve Bayes</a:t>
                      </a:r>
                    </a:p>
                    <a:p>
                      <a:pPr algn="ctr"/>
                      <a:endParaRPr lang="en-GB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SVM </a:t>
                      </a:r>
                    </a:p>
                    <a:p>
                      <a:pPr algn="ctr"/>
                      <a:endParaRPr lang="en-GB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SGD</a:t>
                      </a:r>
                    </a:p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Classifier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ANN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30035"/>
                  </a:ext>
                </a:extLst>
              </a:tr>
              <a:tr h="785145">
                <a:tc>
                  <a:txBody>
                    <a:bodyPr/>
                    <a:lstStyle/>
                    <a:p>
                      <a:r>
                        <a:rPr lang="en-GB" sz="12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51.6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56.8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54.7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805396"/>
                  </a:ext>
                </a:extLst>
              </a:tr>
              <a:tr h="884821">
                <a:tc>
                  <a:txBody>
                    <a:bodyPr/>
                    <a:lstStyle/>
                    <a:p>
                      <a:r>
                        <a:rPr lang="en-GB" sz="12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0.238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0.167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0.250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0.357</a:t>
                      </a:r>
                      <a:endParaRPr lang="en-GB" sz="1400" dirty="0">
                        <a:highlight>
                          <a:srgbClr val="FFFF00"/>
                        </a:highlight>
                      </a:endParaRP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0.180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101469"/>
                  </a:ext>
                </a:extLst>
              </a:tr>
              <a:tr h="884821">
                <a:tc>
                  <a:txBody>
                    <a:bodyPr/>
                    <a:lstStyle/>
                    <a:p>
                      <a:r>
                        <a:rPr lang="en-GB" sz="12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0.278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0.222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0.333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0.667</a:t>
                      </a:r>
                      <a:endParaRPr lang="en-GB" sz="1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0.222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0.278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0.170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692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603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463" y="476671"/>
            <a:ext cx="8425016" cy="993739"/>
          </a:xfrm>
        </p:spPr>
        <p:txBody>
          <a:bodyPr/>
          <a:lstStyle/>
          <a:p>
            <a:r>
              <a:rPr lang="en-GB" sz="2800" dirty="0"/>
              <a:t>Predictive Model Building I – Comparative Algorithm Performance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32E5491-8591-2555-F66E-B106F7F1D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226079"/>
              </p:ext>
            </p:extLst>
          </p:nvPr>
        </p:nvGraphicFramePr>
        <p:xfrm>
          <a:off x="323520" y="1470411"/>
          <a:ext cx="8178455" cy="3840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047">
                  <a:extLst>
                    <a:ext uri="{9D8B030D-6E8A-4147-A177-3AD203B41FA5}">
                      <a16:colId xmlns:a16="http://schemas.microsoft.com/office/drawing/2014/main" val="80275634"/>
                    </a:ext>
                  </a:extLst>
                </a:gridCol>
                <a:gridCol w="774397">
                  <a:extLst>
                    <a:ext uri="{9D8B030D-6E8A-4147-A177-3AD203B41FA5}">
                      <a16:colId xmlns:a16="http://schemas.microsoft.com/office/drawing/2014/main" val="4219164165"/>
                    </a:ext>
                  </a:extLst>
                </a:gridCol>
                <a:gridCol w="996092">
                  <a:extLst>
                    <a:ext uri="{9D8B030D-6E8A-4147-A177-3AD203B41FA5}">
                      <a16:colId xmlns:a16="http://schemas.microsoft.com/office/drawing/2014/main" val="755049062"/>
                    </a:ext>
                  </a:extLst>
                </a:gridCol>
                <a:gridCol w="1088378">
                  <a:extLst>
                    <a:ext uri="{9D8B030D-6E8A-4147-A177-3AD203B41FA5}">
                      <a16:colId xmlns:a16="http://schemas.microsoft.com/office/drawing/2014/main" val="3171695218"/>
                    </a:ext>
                  </a:extLst>
                </a:gridCol>
                <a:gridCol w="839620">
                  <a:extLst>
                    <a:ext uri="{9D8B030D-6E8A-4147-A177-3AD203B41FA5}">
                      <a16:colId xmlns:a16="http://schemas.microsoft.com/office/drawing/2014/main" val="3428022452"/>
                    </a:ext>
                  </a:extLst>
                </a:gridCol>
                <a:gridCol w="1022307">
                  <a:extLst>
                    <a:ext uri="{9D8B030D-6E8A-4147-A177-3AD203B41FA5}">
                      <a16:colId xmlns:a16="http://schemas.microsoft.com/office/drawing/2014/main" val="288850739"/>
                    </a:ext>
                  </a:extLst>
                </a:gridCol>
                <a:gridCol w="1022307">
                  <a:extLst>
                    <a:ext uri="{9D8B030D-6E8A-4147-A177-3AD203B41FA5}">
                      <a16:colId xmlns:a16="http://schemas.microsoft.com/office/drawing/2014/main" val="4193949978"/>
                    </a:ext>
                  </a:extLst>
                </a:gridCol>
                <a:gridCol w="1022307">
                  <a:extLst>
                    <a:ext uri="{9D8B030D-6E8A-4147-A177-3AD203B41FA5}">
                      <a16:colId xmlns:a16="http://schemas.microsoft.com/office/drawing/2014/main" val="1704500126"/>
                    </a:ext>
                  </a:extLst>
                </a:gridCol>
              </a:tblGrid>
              <a:tr h="45495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Classification Performance Metrics</a:t>
                      </a:r>
                    </a:p>
                    <a:p>
                      <a:endParaRPr lang="en-GB" sz="1200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Accuracy, Precision and Recall of Algorithms (Categorical Classification) Diff Abnormal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692654"/>
                  </a:ext>
                </a:extLst>
              </a:tr>
              <a:tr h="91863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Logistic</a:t>
                      </a:r>
                    </a:p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Regression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Decision-Tree Classifier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KNN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Naïve Bayes</a:t>
                      </a:r>
                    </a:p>
                    <a:p>
                      <a:pPr algn="ctr"/>
                      <a:endParaRPr lang="en-GB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SVM </a:t>
                      </a:r>
                    </a:p>
                    <a:p>
                      <a:pPr algn="ctr"/>
                      <a:endParaRPr lang="en-GB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SGD</a:t>
                      </a:r>
                    </a:p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Classifier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ANN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30035"/>
                  </a:ext>
                </a:extLst>
              </a:tr>
              <a:tr h="758259">
                <a:tc>
                  <a:txBody>
                    <a:bodyPr/>
                    <a:lstStyle/>
                    <a:p>
                      <a:r>
                        <a:rPr lang="en-GB" sz="12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67.4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60.0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74.7</a:t>
                      </a:r>
                      <a:endParaRPr lang="en-GB" sz="1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70.5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805396"/>
                  </a:ext>
                </a:extLst>
              </a:tr>
              <a:tr h="854522">
                <a:tc>
                  <a:txBody>
                    <a:bodyPr/>
                    <a:lstStyle/>
                    <a:p>
                      <a:r>
                        <a:rPr lang="en-GB" sz="12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0.111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0.091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0.111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0.053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effectLst/>
                          <a:highlight>
                            <a:srgbClr val="FFFF00"/>
                          </a:highlight>
                        </a:rPr>
                        <a:t>0.20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0.143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0.110</a:t>
                      </a:r>
                      <a:endParaRPr lang="en-GB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101469"/>
                  </a:ext>
                </a:extLst>
              </a:tr>
              <a:tr h="854522">
                <a:tc>
                  <a:txBody>
                    <a:bodyPr/>
                    <a:lstStyle/>
                    <a:p>
                      <a:r>
                        <a:rPr lang="en-GB" sz="12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0.333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0.333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0.333</a:t>
                      </a:r>
                      <a:endParaRPr lang="en-GB" sz="900" dirty="0"/>
                    </a:p>
                    <a:p>
                      <a:pPr algn="ctr"/>
                      <a:endParaRPr lang="en-GB" sz="140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0.333</a:t>
                      </a: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0.333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0.333 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692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108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463" y="476671"/>
            <a:ext cx="8425016" cy="993739"/>
          </a:xfrm>
        </p:spPr>
        <p:txBody>
          <a:bodyPr/>
          <a:lstStyle/>
          <a:p>
            <a:r>
              <a:rPr lang="en-GB" sz="2800" dirty="0"/>
              <a:t>Predictive Model Building I – Comparative Algorithm Performance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32E5491-8591-2555-F66E-B106F7F1D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06576"/>
              </p:ext>
            </p:extLst>
          </p:nvPr>
        </p:nvGraphicFramePr>
        <p:xfrm>
          <a:off x="323520" y="1470411"/>
          <a:ext cx="8178455" cy="3977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047">
                  <a:extLst>
                    <a:ext uri="{9D8B030D-6E8A-4147-A177-3AD203B41FA5}">
                      <a16:colId xmlns:a16="http://schemas.microsoft.com/office/drawing/2014/main" val="80275634"/>
                    </a:ext>
                  </a:extLst>
                </a:gridCol>
                <a:gridCol w="774397">
                  <a:extLst>
                    <a:ext uri="{9D8B030D-6E8A-4147-A177-3AD203B41FA5}">
                      <a16:colId xmlns:a16="http://schemas.microsoft.com/office/drawing/2014/main" val="4219164165"/>
                    </a:ext>
                  </a:extLst>
                </a:gridCol>
                <a:gridCol w="996092">
                  <a:extLst>
                    <a:ext uri="{9D8B030D-6E8A-4147-A177-3AD203B41FA5}">
                      <a16:colId xmlns:a16="http://schemas.microsoft.com/office/drawing/2014/main" val="755049062"/>
                    </a:ext>
                  </a:extLst>
                </a:gridCol>
                <a:gridCol w="1088378">
                  <a:extLst>
                    <a:ext uri="{9D8B030D-6E8A-4147-A177-3AD203B41FA5}">
                      <a16:colId xmlns:a16="http://schemas.microsoft.com/office/drawing/2014/main" val="3171695218"/>
                    </a:ext>
                  </a:extLst>
                </a:gridCol>
                <a:gridCol w="839620">
                  <a:extLst>
                    <a:ext uri="{9D8B030D-6E8A-4147-A177-3AD203B41FA5}">
                      <a16:colId xmlns:a16="http://schemas.microsoft.com/office/drawing/2014/main" val="3428022452"/>
                    </a:ext>
                  </a:extLst>
                </a:gridCol>
                <a:gridCol w="1022307">
                  <a:extLst>
                    <a:ext uri="{9D8B030D-6E8A-4147-A177-3AD203B41FA5}">
                      <a16:colId xmlns:a16="http://schemas.microsoft.com/office/drawing/2014/main" val="288850739"/>
                    </a:ext>
                  </a:extLst>
                </a:gridCol>
                <a:gridCol w="1022307">
                  <a:extLst>
                    <a:ext uri="{9D8B030D-6E8A-4147-A177-3AD203B41FA5}">
                      <a16:colId xmlns:a16="http://schemas.microsoft.com/office/drawing/2014/main" val="4193949978"/>
                    </a:ext>
                  </a:extLst>
                </a:gridCol>
                <a:gridCol w="1022307">
                  <a:extLst>
                    <a:ext uri="{9D8B030D-6E8A-4147-A177-3AD203B41FA5}">
                      <a16:colId xmlns:a16="http://schemas.microsoft.com/office/drawing/2014/main" val="1704500126"/>
                    </a:ext>
                  </a:extLst>
                </a:gridCol>
              </a:tblGrid>
              <a:tr h="471087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Classification Performance Metrics</a:t>
                      </a:r>
                    </a:p>
                    <a:p>
                      <a:endParaRPr lang="en-GB" sz="1200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Accuracy, Precision and Recall of Algorithms (Categorical Classification) Diff 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692654"/>
                  </a:ext>
                </a:extLst>
              </a:tr>
              <a:tr h="95120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Logistic</a:t>
                      </a:r>
                    </a:p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Regression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Decision-Tree Classifier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KNN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Naïve Bayes</a:t>
                      </a:r>
                    </a:p>
                    <a:p>
                      <a:pPr algn="ctr"/>
                      <a:endParaRPr lang="en-GB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SVM </a:t>
                      </a:r>
                    </a:p>
                    <a:p>
                      <a:pPr algn="ctr"/>
                      <a:endParaRPr lang="en-GB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SGD</a:t>
                      </a:r>
                    </a:p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Classifier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ANN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30035"/>
                  </a:ext>
                </a:extLst>
              </a:tr>
              <a:tr h="785145">
                <a:tc>
                  <a:txBody>
                    <a:bodyPr/>
                    <a:lstStyle/>
                    <a:p>
                      <a:r>
                        <a:rPr lang="en-GB" sz="12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48.4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55.9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58.9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highlight>
                            <a:srgbClr val="FFFF00"/>
                          </a:highlight>
                        </a:rPr>
                        <a:t>63.2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47.4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44.2</a:t>
                      </a:r>
                      <a:endParaRPr lang="en-GB" sz="1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805396"/>
                  </a:ext>
                </a:extLst>
              </a:tr>
              <a:tr h="884821">
                <a:tc>
                  <a:txBody>
                    <a:bodyPr/>
                    <a:lstStyle/>
                    <a:p>
                      <a:r>
                        <a:rPr lang="en-GB" sz="12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0.513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0.710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0.649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0.675</a:t>
                      </a:r>
                      <a:endParaRPr lang="en-GB" sz="1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0.647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0.510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101469"/>
                  </a:ext>
                </a:extLst>
              </a:tr>
              <a:tr h="884821">
                <a:tc>
                  <a:txBody>
                    <a:bodyPr/>
                    <a:lstStyle/>
                    <a:p>
                      <a:r>
                        <a:rPr lang="en-GB" sz="12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0.488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0.537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0.585</a:t>
                      </a:r>
                    </a:p>
                    <a:p>
                      <a:endParaRPr lang="en-GB" sz="140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0.00</a:t>
                      </a:r>
                    </a:p>
                    <a:p>
                      <a:endParaRPr lang="en-GB" sz="1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0.659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0.268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0.660</a:t>
                      </a:r>
                      <a:endParaRPr lang="en-GB" sz="1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692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635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463" y="476671"/>
            <a:ext cx="8425016" cy="993739"/>
          </a:xfrm>
        </p:spPr>
        <p:txBody>
          <a:bodyPr/>
          <a:lstStyle/>
          <a:p>
            <a:r>
              <a:rPr lang="en-GB" sz="2800" dirty="0"/>
              <a:t>Predictive Model Building I – Comparative Algorithm Performance</a:t>
            </a:r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C0C7D751-68C1-82DA-BBEC-668BDCECE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655387"/>
              </p:ext>
            </p:extLst>
          </p:nvPr>
        </p:nvGraphicFramePr>
        <p:xfrm>
          <a:off x="557030" y="1345897"/>
          <a:ext cx="7672571" cy="3663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555">
                  <a:extLst>
                    <a:ext uri="{9D8B030D-6E8A-4147-A177-3AD203B41FA5}">
                      <a16:colId xmlns:a16="http://schemas.microsoft.com/office/drawing/2014/main" val="80275634"/>
                    </a:ext>
                  </a:extLst>
                </a:gridCol>
                <a:gridCol w="1340628">
                  <a:extLst>
                    <a:ext uri="{9D8B030D-6E8A-4147-A177-3AD203B41FA5}">
                      <a16:colId xmlns:a16="http://schemas.microsoft.com/office/drawing/2014/main" val="4219164165"/>
                    </a:ext>
                  </a:extLst>
                </a:gridCol>
                <a:gridCol w="1245972">
                  <a:extLst>
                    <a:ext uri="{9D8B030D-6E8A-4147-A177-3AD203B41FA5}">
                      <a16:colId xmlns:a16="http://schemas.microsoft.com/office/drawing/2014/main" val="755049062"/>
                    </a:ext>
                  </a:extLst>
                </a:gridCol>
                <a:gridCol w="1132892">
                  <a:extLst>
                    <a:ext uri="{9D8B030D-6E8A-4147-A177-3AD203B41FA5}">
                      <a16:colId xmlns:a16="http://schemas.microsoft.com/office/drawing/2014/main" val="3171695218"/>
                    </a:ext>
                  </a:extLst>
                </a:gridCol>
                <a:gridCol w="1278762">
                  <a:extLst>
                    <a:ext uri="{9D8B030D-6E8A-4147-A177-3AD203B41FA5}">
                      <a16:colId xmlns:a16="http://schemas.microsoft.com/office/drawing/2014/main" val="3428022452"/>
                    </a:ext>
                  </a:extLst>
                </a:gridCol>
                <a:gridCol w="1278762">
                  <a:extLst>
                    <a:ext uri="{9D8B030D-6E8A-4147-A177-3AD203B41FA5}">
                      <a16:colId xmlns:a16="http://schemas.microsoft.com/office/drawing/2014/main" val="288850739"/>
                    </a:ext>
                  </a:extLst>
                </a:gridCol>
              </a:tblGrid>
              <a:tr h="680109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Project Performance (Dependant) Variables</a:t>
                      </a:r>
                    </a:p>
                    <a:p>
                      <a:endParaRPr lang="en-GB" sz="1200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Test-set R-squared values of Algorithms (Continuous Classification)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692654"/>
                  </a:ext>
                </a:extLst>
              </a:tr>
              <a:tr h="100549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Linear</a:t>
                      </a:r>
                    </a:p>
                    <a:p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Regression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Decision-Tree Regressor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bg1"/>
                          </a:solidFill>
                        </a:rPr>
                        <a:t>Gradient Boosting Regressor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 Regressor</a:t>
                      </a:r>
                      <a:endParaRPr lang="en-GB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SVM </a:t>
                      </a:r>
                    </a:p>
                    <a:p>
                      <a:endParaRPr lang="en-GB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30035"/>
                  </a:ext>
                </a:extLst>
              </a:tr>
              <a:tr h="659414">
                <a:tc>
                  <a:txBody>
                    <a:bodyPr/>
                    <a:lstStyle/>
                    <a:p>
                      <a:r>
                        <a:rPr lang="en-GB" sz="1200" dirty="0"/>
                        <a:t>Actual External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0.709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0.497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0.737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0.745</a:t>
                      </a:r>
                      <a:endParaRPr lang="en-GB" sz="12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0.682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805396"/>
                  </a:ext>
                </a:extLst>
              </a:tr>
              <a:tr h="659414">
                <a:tc>
                  <a:txBody>
                    <a:bodyPr/>
                    <a:lstStyle/>
                    <a:p>
                      <a:r>
                        <a:rPr lang="en-GB" sz="1200" dirty="0"/>
                        <a:t>Actual Abnormal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0.505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0.359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0.599</a:t>
                      </a:r>
                      <a:endParaRPr lang="en-GB" sz="12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101469"/>
                  </a:ext>
                </a:extLst>
              </a:tr>
              <a:tr h="659414">
                <a:tc>
                  <a:txBody>
                    <a:bodyPr/>
                    <a:lstStyle/>
                    <a:p>
                      <a:r>
                        <a:rPr lang="en-GB" sz="1200" dirty="0"/>
                        <a:t>Actual Total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0.863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0.839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0.881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0.880</a:t>
                      </a:r>
                      <a:endParaRPr lang="en-GB" sz="12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highlight>
                            <a:srgbClr val="FFFF00"/>
                          </a:highlight>
                        </a:rPr>
                        <a:t>0.886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923554"/>
                  </a:ext>
                </a:extLst>
              </a:tr>
            </a:tbl>
          </a:graphicData>
        </a:graphic>
      </p:graphicFrame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F641C365-768F-E2D2-65C6-533C267C78BA}"/>
              </a:ext>
            </a:extLst>
          </p:cNvPr>
          <p:cNvSpPr/>
          <p:nvPr/>
        </p:nvSpPr>
        <p:spPr>
          <a:xfrm>
            <a:off x="7910530" y="1687613"/>
            <a:ext cx="1352879" cy="993739"/>
          </a:xfrm>
          <a:prstGeom prst="cloudCallout">
            <a:avLst>
              <a:gd name="adj1" fmla="val -142595"/>
              <a:gd name="adj2" fmla="val -490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Actual values used</a:t>
            </a:r>
          </a:p>
        </p:txBody>
      </p:sp>
    </p:spTree>
    <p:extLst>
      <p:ext uri="{BB962C8B-B14F-4D97-AF65-F5344CB8AC3E}">
        <p14:creationId xmlns:p14="http://schemas.microsoft.com/office/powerpoint/2010/main" val="230649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B92B50-B026-4DF4-AE42-0FFC75CFF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492" y="141392"/>
            <a:ext cx="8425016" cy="648816"/>
          </a:xfrm>
        </p:spPr>
        <p:txBody>
          <a:bodyPr/>
          <a:lstStyle/>
          <a:p>
            <a:r>
              <a:rPr lang="en-GB" sz="2800" dirty="0"/>
              <a:t>Predictive Model Building II- Predictive Characteristics</a:t>
            </a:r>
          </a:p>
          <a:p>
            <a:r>
              <a:rPr lang="en-GB" sz="2800" dirty="0"/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395C4-D410-8A75-63CF-32A7E1BA0E4D}"/>
              </a:ext>
            </a:extLst>
          </p:cNvPr>
          <p:cNvSpPr txBox="1"/>
          <p:nvPr/>
        </p:nvSpPr>
        <p:spPr>
          <a:xfrm>
            <a:off x="1776308" y="662480"/>
            <a:ext cx="1544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600058"/>
                </a:solidFill>
              </a:rPr>
              <a:t>Diff External Costs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48B48-D5C1-17C9-B2AB-6753AD6A6255}"/>
              </a:ext>
            </a:extLst>
          </p:cNvPr>
          <p:cNvSpPr txBox="1"/>
          <p:nvPr/>
        </p:nvSpPr>
        <p:spPr>
          <a:xfrm>
            <a:off x="6227133" y="584136"/>
            <a:ext cx="1671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600058"/>
                </a:solidFill>
              </a:rPr>
              <a:t>Diff Abnormal Costs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158B76-39BB-E166-38DD-1E19E13E209D}"/>
              </a:ext>
            </a:extLst>
          </p:cNvPr>
          <p:cNvSpPr txBox="1"/>
          <p:nvPr/>
        </p:nvSpPr>
        <p:spPr>
          <a:xfrm>
            <a:off x="1901663" y="3484505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600058"/>
                </a:solidFill>
              </a:rPr>
              <a:t>Diff Total Costs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0BD9E-9F97-E45C-AE00-156292B2D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0" y="993618"/>
            <a:ext cx="4033502" cy="2379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73643D-6AD5-6CE9-B006-EE9B2FD0F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071" y="970257"/>
            <a:ext cx="3486533" cy="2531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5BF828-87B1-DAB8-82A0-2AD3FDDA6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02" y="3841251"/>
            <a:ext cx="3540868" cy="233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76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B92B50-B026-4DF4-AE42-0FFC75CFF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492" y="141392"/>
            <a:ext cx="8425016" cy="648816"/>
          </a:xfrm>
        </p:spPr>
        <p:txBody>
          <a:bodyPr/>
          <a:lstStyle/>
          <a:p>
            <a:r>
              <a:rPr lang="en-GB" sz="2800" dirty="0"/>
              <a:t>Predictive Model Building II- Predictive Characteristics</a:t>
            </a:r>
          </a:p>
          <a:p>
            <a:r>
              <a:rPr lang="en-GB" sz="2800" dirty="0"/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395C4-D410-8A75-63CF-32A7E1BA0E4D}"/>
              </a:ext>
            </a:extLst>
          </p:cNvPr>
          <p:cNvSpPr txBox="1"/>
          <p:nvPr/>
        </p:nvSpPr>
        <p:spPr>
          <a:xfrm>
            <a:off x="2020239" y="662480"/>
            <a:ext cx="1749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600058"/>
                </a:solidFill>
              </a:rPr>
              <a:t>Actual External Costs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48B48-D5C1-17C9-B2AB-6753AD6A6255}"/>
              </a:ext>
            </a:extLst>
          </p:cNvPr>
          <p:cNvSpPr txBox="1"/>
          <p:nvPr/>
        </p:nvSpPr>
        <p:spPr>
          <a:xfrm>
            <a:off x="6227133" y="584136"/>
            <a:ext cx="1877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600058"/>
                </a:solidFill>
              </a:rPr>
              <a:t>Actual Abnormal Costs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158B76-39BB-E166-38DD-1E19E13E209D}"/>
              </a:ext>
            </a:extLst>
          </p:cNvPr>
          <p:cNvSpPr txBox="1"/>
          <p:nvPr/>
        </p:nvSpPr>
        <p:spPr>
          <a:xfrm>
            <a:off x="2145594" y="3296497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600058"/>
                </a:solidFill>
              </a:rPr>
              <a:t>Actual Total Costs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1B2D63-9504-5426-C836-00F9E11CA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91913"/>
            <a:ext cx="3715693" cy="23836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2A3BE8-CC9C-82BA-CBCA-793BBFBDF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0257"/>
            <a:ext cx="4040478" cy="2295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2007BD-F6E0-6412-370B-FE2A2419C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92" y="3634869"/>
            <a:ext cx="3952929" cy="231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74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5C0517-0EC5-46F6-B772-05C133839A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1023B-B9DD-4BEC-B53F-546FA62F9D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7E978-A38C-4DDE-8D4B-D986B18EC7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9088" y="2543390"/>
            <a:ext cx="8424936" cy="648816"/>
          </a:xfrm>
        </p:spPr>
        <p:txBody>
          <a:bodyPr/>
          <a:lstStyle/>
          <a:p>
            <a:r>
              <a:rPr lang="en-GB" dirty="0"/>
              <a:t>Improving Predictability</a:t>
            </a:r>
          </a:p>
        </p:txBody>
      </p:sp>
    </p:spTree>
    <p:extLst>
      <p:ext uri="{BB962C8B-B14F-4D97-AF65-F5344CB8AC3E}">
        <p14:creationId xmlns:p14="http://schemas.microsoft.com/office/powerpoint/2010/main" val="3309507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B92B50-B026-4DF4-AE42-0FFC75CFF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400" dirty="0"/>
              <a:t>Improving Predictability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2A48B-8305-CA9C-525E-16098B1CEC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5463" y="1294813"/>
            <a:ext cx="7728004" cy="432048"/>
          </a:xfrm>
        </p:spPr>
        <p:txBody>
          <a:bodyPr/>
          <a:lstStyle/>
          <a:p>
            <a:pPr lvl="1"/>
            <a:endParaRPr lang="en-GB" sz="2000" dirty="0"/>
          </a:p>
          <a:p>
            <a:pPr lvl="1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80BFFCF-90E1-6390-F989-DC078A66EB00}"/>
              </a:ext>
            </a:extLst>
          </p:cNvPr>
          <p:cNvSpPr txBox="1">
            <a:spLocks/>
          </p:cNvSpPr>
          <p:nvPr/>
        </p:nvSpPr>
        <p:spPr>
          <a:xfrm>
            <a:off x="423838" y="1125488"/>
            <a:ext cx="8396641" cy="747553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b="0" i="0" kern="1200" baseline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b="1" dirty="0"/>
          </a:p>
          <a:p>
            <a:r>
              <a:rPr lang="en-GB" sz="1600" dirty="0"/>
              <a:t>Establish a process to investigate data quality problems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Accuracy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Completeness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Uniqueness </a:t>
            </a:r>
          </a:p>
          <a:p>
            <a:r>
              <a:rPr lang="en-GB" sz="1600" dirty="0"/>
              <a:t>Behaviour changes </a:t>
            </a:r>
            <a:r>
              <a:rPr lang="en-GB" sz="1600" dirty="0" err="1"/>
              <a:t>i.e</a:t>
            </a:r>
            <a:r>
              <a:rPr lang="en-GB" sz="1600" dirty="0"/>
              <a:t> Build and foster a data quality mindset in DfE, Invest in people with the right skills, through training if necessary… </a:t>
            </a:r>
          </a:p>
          <a:p>
            <a:r>
              <a:rPr lang="en-GB" sz="1600" dirty="0"/>
              <a:t>Make the Diff External and Diff Abnormal have more </a:t>
            </a:r>
            <a:r>
              <a:rPr lang="en-GB" sz="1600"/>
              <a:t>balanced categories (but </a:t>
            </a:r>
            <a:r>
              <a:rPr lang="en-GB" sz="1600" dirty="0"/>
              <a:t>actually would mean improving </a:t>
            </a:r>
            <a:r>
              <a:rPr lang="en-GB" sz="1600"/>
              <a:t>estimating performance)</a:t>
            </a:r>
            <a:endParaRPr lang="en-GB" sz="1600" dirty="0"/>
          </a:p>
          <a:p>
            <a:r>
              <a:rPr lang="en-GB" sz="1600" dirty="0"/>
              <a:t>Include more independent variables. </a:t>
            </a:r>
          </a:p>
          <a:p>
            <a:endParaRPr lang="en-GB" sz="1600" dirty="0"/>
          </a:p>
          <a:p>
            <a:pPr marL="0" indent="0">
              <a:buFontTx/>
              <a:buNone/>
            </a:pPr>
            <a:endParaRPr lang="en-GB" sz="1600" dirty="0"/>
          </a:p>
          <a:p>
            <a:pPr>
              <a:buFont typeface="Arial" panose="020B0604020202020204" pitchFamily="34" charset="0"/>
              <a:buChar char="•"/>
              <a:tabLst>
                <a:tab pos="1616075" algn="l"/>
              </a:tabLst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  <a:tabLst>
                <a:tab pos="1616075" algn="l"/>
              </a:tabLst>
            </a:pPr>
            <a:endParaRPr lang="en-US" sz="1600" dirty="0"/>
          </a:p>
          <a:p>
            <a:pPr marL="0" indent="0">
              <a:buFontTx/>
              <a:buNone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210292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2C58E7-D0AC-4665-800E-8CF4F9696C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Structure of the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AE1DD-B046-454E-98FF-99B429BBCA2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5543" y="1627206"/>
            <a:ext cx="8424936" cy="4248472"/>
          </a:xfrm>
        </p:spPr>
        <p:txBody>
          <a:bodyPr/>
          <a:lstStyle/>
          <a:p>
            <a:r>
              <a:rPr lang="en-GB" dirty="0"/>
              <a:t>Aim, Objectives, Deliverables and Current Estimating Performance</a:t>
            </a:r>
          </a:p>
          <a:p>
            <a:r>
              <a:rPr lang="en-GB" dirty="0"/>
              <a:t>Data Suitability for Predictive Model Building</a:t>
            </a:r>
          </a:p>
          <a:p>
            <a:r>
              <a:rPr lang="en-GB" dirty="0"/>
              <a:t>Predictive Model Building</a:t>
            </a:r>
          </a:p>
          <a:p>
            <a:r>
              <a:rPr lang="en-GB" dirty="0"/>
              <a:t>Improving predictability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695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2C58E7-D0AC-4665-800E-8CF4F9696C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Aim and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AE1DD-B046-454E-98FF-99B429BBCA2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5463" y="1252633"/>
            <a:ext cx="8424936" cy="2088232"/>
          </a:xfrm>
        </p:spPr>
        <p:txBody>
          <a:bodyPr/>
          <a:lstStyle/>
          <a:p>
            <a:r>
              <a:rPr lang="en-GB" sz="1800" b="1" dirty="0"/>
              <a:t>AIM:</a:t>
            </a:r>
            <a:r>
              <a:rPr lang="en-GB" sz="1800" dirty="0"/>
              <a:t> To test the feasibility of using AI to improve the delivery of DfE school construction projects. </a:t>
            </a:r>
          </a:p>
          <a:p>
            <a:pPr marL="0" indent="0">
              <a:buNone/>
            </a:pPr>
            <a:r>
              <a:rPr lang="en-GB" sz="1800" dirty="0"/>
              <a:t>	Specifically, this will involve the following objectives: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assessing the nature of the real-world project delivery data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building predictive models for project delivery using machine learning from that data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75C1898-9B8D-2F0B-EF90-E5232DE69C96}"/>
              </a:ext>
            </a:extLst>
          </p:cNvPr>
          <p:cNvSpPr txBox="1">
            <a:spLocks/>
          </p:cNvSpPr>
          <p:nvPr/>
        </p:nvSpPr>
        <p:spPr>
          <a:xfrm>
            <a:off x="359532" y="4093149"/>
            <a:ext cx="8424936" cy="2088232"/>
          </a:xfrm>
          <a:prstGeom prst="rect">
            <a:avLst/>
          </a:prstGeom>
        </p:spPr>
        <p:txBody>
          <a:bodyPr vert="horz"/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b="0" i="0" kern="1200" baseline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9C1983B-36F2-AFA8-EB3B-4353C12761D4}"/>
              </a:ext>
            </a:extLst>
          </p:cNvPr>
          <p:cNvSpPr txBox="1">
            <a:spLocks/>
          </p:cNvSpPr>
          <p:nvPr/>
        </p:nvSpPr>
        <p:spPr>
          <a:xfrm>
            <a:off x="359532" y="3552358"/>
            <a:ext cx="8425016" cy="648816"/>
          </a:xfrm>
          <a:prstGeom prst="rect">
            <a:avLst/>
          </a:prstGeom>
        </p:spPr>
        <p:txBody>
          <a:bodyPr vert="horz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b="0" i="0" kern="1200">
                <a:solidFill>
                  <a:srgbClr val="600058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Deliverables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452D6-E5E8-E50B-668A-FD3046C0A3AB}"/>
              </a:ext>
            </a:extLst>
          </p:cNvPr>
          <p:cNvSpPr txBox="1"/>
          <p:nvPr/>
        </p:nvSpPr>
        <p:spPr>
          <a:xfrm>
            <a:off x="969485" y="4252908"/>
            <a:ext cx="4363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Final Presentation (.pptx)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Cleaned datasets with data glossary (.csv)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Python code workbook (.</a:t>
            </a:r>
            <a:r>
              <a:rPr lang="en-US" dirty="0" err="1"/>
              <a:t>ipynb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3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B92B50-B026-4DF4-AE42-0FFC75CFF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Current Estimating 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763F1-BF81-217B-C6A7-8D165C9A65D7}"/>
              </a:ext>
            </a:extLst>
          </p:cNvPr>
          <p:cNvSpPr txBox="1"/>
          <p:nvPr/>
        </p:nvSpPr>
        <p:spPr>
          <a:xfrm>
            <a:off x="6679493" y="1735583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 Abnormal Cost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B952B7-280B-9912-45E6-B17811AFA380}"/>
              </a:ext>
            </a:extLst>
          </p:cNvPr>
          <p:cNvSpPr txBox="1"/>
          <p:nvPr/>
        </p:nvSpPr>
        <p:spPr>
          <a:xfrm>
            <a:off x="6679493" y="3556938"/>
            <a:ext cx="180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 External Cost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C25B6-838D-4BC4-7207-EC3E99665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4"/>
          <a:stretch/>
        </p:blipFill>
        <p:spPr>
          <a:xfrm>
            <a:off x="503714" y="1125488"/>
            <a:ext cx="6081912" cy="4862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C857FB-7EFD-A54A-073B-40308CF88377}"/>
              </a:ext>
            </a:extLst>
          </p:cNvPr>
          <p:cNvSpPr txBox="1"/>
          <p:nvPr/>
        </p:nvSpPr>
        <p:spPr>
          <a:xfrm>
            <a:off x="6693877" y="5193627"/>
            <a:ext cx="148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 Total Cost</a:t>
            </a:r>
          </a:p>
        </p:txBody>
      </p:sp>
    </p:spTree>
    <p:extLst>
      <p:ext uri="{BB962C8B-B14F-4D97-AF65-F5344CB8AC3E}">
        <p14:creationId xmlns:p14="http://schemas.microsoft.com/office/powerpoint/2010/main" val="3144517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5C0517-0EC5-46F6-B772-05C133839A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1023B-B9DD-4BEC-B53F-546FA62F9D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7E978-A38C-4DDE-8D4B-D986B18EC7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9088" y="2543390"/>
            <a:ext cx="8424936" cy="648816"/>
          </a:xfrm>
        </p:spPr>
        <p:txBody>
          <a:bodyPr/>
          <a:lstStyle/>
          <a:p>
            <a:r>
              <a:rPr lang="en-GB" dirty="0"/>
              <a:t>Data Suitability</a:t>
            </a:r>
          </a:p>
        </p:txBody>
      </p:sp>
    </p:spTree>
    <p:extLst>
      <p:ext uri="{BB962C8B-B14F-4D97-AF65-F5344CB8AC3E}">
        <p14:creationId xmlns:p14="http://schemas.microsoft.com/office/powerpoint/2010/main" val="2989863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680266C-1A26-9F29-348C-4BE15380B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97691"/>
              </p:ext>
            </p:extLst>
          </p:nvPr>
        </p:nvGraphicFramePr>
        <p:xfrm>
          <a:off x="110168" y="3026952"/>
          <a:ext cx="4358960" cy="2371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0990">
                  <a:extLst>
                    <a:ext uri="{9D8B030D-6E8A-4147-A177-3AD203B41FA5}">
                      <a16:colId xmlns:a16="http://schemas.microsoft.com/office/drawing/2014/main" val="97950212"/>
                    </a:ext>
                  </a:extLst>
                </a:gridCol>
                <a:gridCol w="2073073">
                  <a:extLst>
                    <a:ext uri="{9D8B030D-6E8A-4147-A177-3AD203B41FA5}">
                      <a16:colId xmlns:a16="http://schemas.microsoft.com/office/drawing/2014/main" val="360725213"/>
                    </a:ext>
                  </a:extLst>
                </a:gridCol>
                <a:gridCol w="1794897">
                  <a:extLst>
                    <a:ext uri="{9D8B030D-6E8A-4147-A177-3AD203B41FA5}">
                      <a16:colId xmlns:a16="http://schemas.microsoft.com/office/drawing/2014/main" val="2141872905"/>
                    </a:ext>
                  </a:extLst>
                </a:gridCol>
              </a:tblGrid>
              <a:tr h="299612">
                <a:tc>
                  <a:txBody>
                    <a:bodyPr/>
                    <a:lstStyle/>
                    <a:p>
                      <a:pPr algn="ctr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Independent Variables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6320458"/>
                  </a:ext>
                </a:extLst>
              </a:tr>
              <a:tr h="30443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u="none" strike="noStrike" dirty="0">
                          <a:effectLst/>
                        </a:rPr>
                        <a:t>Project categories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rowSpan="6"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Categorical Variables</a:t>
                      </a:r>
                    </a:p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(transformed to 32 binary variables)</a:t>
                      </a:r>
                    </a:p>
                    <a:p>
                      <a:pPr algn="ctr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 Numerical Variable</a:t>
                      </a:r>
                    </a:p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(Size)</a:t>
                      </a:r>
                    </a:p>
                    <a:p>
                      <a:pPr algn="ctr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10165169"/>
                  </a:ext>
                </a:extLst>
              </a:tr>
              <a:tr h="3051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u="none" strike="noStrike" dirty="0">
                          <a:effectLst/>
                        </a:rPr>
                        <a:t>Location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Region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72532790"/>
                  </a:ext>
                </a:extLst>
              </a:tr>
              <a:tr h="3033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Contractor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Contractor ref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46959470"/>
                  </a:ext>
                </a:extLst>
              </a:tr>
              <a:tr h="33991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On site or Off site 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Traditional or modular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12260177"/>
                  </a:ext>
                </a:extLst>
              </a:tr>
              <a:tr h="43871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Procurement framework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Framework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38810404"/>
                  </a:ext>
                </a:extLst>
              </a:tr>
              <a:tr h="38014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 Size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SIZE GIFA (m2)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344705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59C0F0-9EC1-8E5E-40B0-7E0068674D90}"/>
              </a:ext>
            </a:extLst>
          </p:cNvPr>
          <p:cNvSpPr txBox="1"/>
          <p:nvPr/>
        </p:nvSpPr>
        <p:spPr>
          <a:xfrm>
            <a:off x="1963598" y="2269295"/>
            <a:ext cx="4748094" cy="6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“Cleaned” Dataset used by WMG</a:t>
            </a:r>
          </a:p>
          <a:p>
            <a:pPr algn="ctr"/>
            <a:r>
              <a:rPr lang="en-US" sz="1600" dirty="0"/>
              <a:t>Number of Projects: 423          Number of Variables: 33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591E68-E32C-E08A-74B9-C3C89204CDD9}"/>
              </a:ext>
            </a:extLst>
          </p:cNvPr>
          <p:cNvSpPr txBox="1"/>
          <p:nvPr/>
        </p:nvSpPr>
        <p:spPr>
          <a:xfrm>
            <a:off x="1963597" y="1257601"/>
            <a:ext cx="4748095" cy="6155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/>
              <a:t>Dataset provided by DfE (.xlsx)</a:t>
            </a:r>
          </a:p>
          <a:p>
            <a:pPr algn="ctr"/>
            <a:r>
              <a:rPr lang="en-US" sz="1600" dirty="0"/>
              <a:t>Number of Projects: 544         Number of Variables: 53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7ED29-933C-26D5-E432-EA9CD06BFA20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4337645" y="1873154"/>
            <a:ext cx="0" cy="39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6BFEF04-737F-83FF-EA51-18736F92F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30700"/>
              </p:ext>
            </p:extLst>
          </p:nvPr>
        </p:nvGraphicFramePr>
        <p:xfrm>
          <a:off x="4674872" y="3154790"/>
          <a:ext cx="4358960" cy="2128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0990">
                  <a:extLst>
                    <a:ext uri="{9D8B030D-6E8A-4147-A177-3AD203B41FA5}">
                      <a16:colId xmlns:a16="http://schemas.microsoft.com/office/drawing/2014/main" val="97950212"/>
                    </a:ext>
                  </a:extLst>
                </a:gridCol>
                <a:gridCol w="2073073">
                  <a:extLst>
                    <a:ext uri="{9D8B030D-6E8A-4147-A177-3AD203B41FA5}">
                      <a16:colId xmlns:a16="http://schemas.microsoft.com/office/drawing/2014/main" val="360725213"/>
                    </a:ext>
                  </a:extLst>
                </a:gridCol>
                <a:gridCol w="1794897">
                  <a:extLst>
                    <a:ext uri="{9D8B030D-6E8A-4147-A177-3AD203B41FA5}">
                      <a16:colId xmlns:a16="http://schemas.microsoft.com/office/drawing/2014/main" val="2141872905"/>
                    </a:ext>
                  </a:extLst>
                </a:gridCol>
              </a:tblGrid>
              <a:tr h="446861">
                <a:tc>
                  <a:txBody>
                    <a:bodyPr/>
                    <a:lstStyle/>
                    <a:p>
                      <a:pPr algn="ctr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Dependent Variables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6320458"/>
                  </a:ext>
                </a:extLst>
              </a:tr>
              <a:tr h="25784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Diff External Cost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rowSpan="3">
                  <a:txBody>
                    <a:bodyPr/>
                    <a:lstStyle/>
                    <a:p>
                      <a:pPr marL="285750" indent="-285750" algn="ctr" fontAlgn="b">
                        <a:buFont typeface="Arial" panose="020B0604020202020204" pitchFamily="34" charset="0"/>
                        <a:buChar char="•"/>
                      </a:pPr>
                      <a:r>
                        <a:rPr lang="en-GB" sz="1400" u="none" strike="noStrike" dirty="0">
                          <a:effectLst/>
                        </a:rPr>
                        <a:t>WMG Created</a:t>
                      </a:r>
                    </a:p>
                    <a:p>
                      <a:pPr marL="285750" indent="-285750" algn="ctr" fontAlgn="b">
                        <a:buFont typeface="Arial" panose="020B0604020202020204" pitchFamily="34" charset="0"/>
                        <a:buChar char="•"/>
                      </a:pPr>
                      <a:r>
                        <a:rPr lang="en-GB" sz="1400" u="none" strike="noStrike" dirty="0">
                          <a:effectLst/>
                        </a:rPr>
                        <a:t>Diff between actual and planned value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10165169"/>
                  </a:ext>
                </a:extLst>
              </a:tr>
              <a:tr h="25784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Diff Abnormal Cost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Region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72532790"/>
                  </a:ext>
                </a:extLst>
              </a:tr>
              <a:tr h="25784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Diff Total Cost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Contractor ref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46959470"/>
                  </a:ext>
                </a:extLst>
              </a:tr>
              <a:tr h="32463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Actual External Cost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rowSpan="3">
                  <a:txBody>
                    <a:bodyPr/>
                    <a:lstStyle/>
                    <a:p>
                      <a:pPr algn="ctr" fontAlgn="b"/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12260177"/>
                  </a:ext>
                </a:extLst>
              </a:tr>
              <a:tr h="25784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Actual Abnormal Cost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38810404"/>
                  </a:ext>
                </a:extLst>
              </a:tr>
              <a:tr h="3256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Actual Total Cost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545684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B536CD-262C-2DEB-906D-FA41E8E71B6E}"/>
              </a:ext>
            </a:extLst>
          </p:cNvPr>
          <p:cNvSpPr txBox="1"/>
          <p:nvPr/>
        </p:nvSpPr>
        <p:spPr>
          <a:xfrm>
            <a:off x="0" y="103803"/>
            <a:ext cx="9744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600058"/>
                </a:solidFill>
              </a:rPr>
              <a:t>Dataset Suitability I: “Before” &amp; “After” datasets</a:t>
            </a:r>
          </a:p>
        </p:txBody>
      </p:sp>
    </p:spTree>
    <p:extLst>
      <p:ext uri="{BB962C8B-B14F-4D97-AF65-F5344CB8AC3E}">
        <p14:creationId xmlns:p14="http://schemas.microsoft.com/office/powerpoint/2010/main" val="2444668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3CA6845-959D-4E43-A0CC-6B916A3BAF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7539639"/>
              </p:ext>
            </p:extLst>
          </p:nvPr>
        </p:nvGraphicFramePr>
        <p:xfrm>
          <a:off x="305780" y="1859852"/>
          <a:ext cx="8532440" cy="2264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604584-6816-1F9B-4E2C-9D8A27D50E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7461" y="152264"/>
            <a:ext cx="8424936" cy="648816"/>
          </a:xfrm>
        </p:spPr>
        <p:txBody>
          <a:bodyPr/>
          <a:lstStyle/>
          <a:p>
            <a:r>
              <a:rPr lang="en-US" dirty="0"/>
              <a:t>Data Suitability II- The Data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C3434D-CF2E-F0F3-9DF6-3E464E594413}"/>
              </a:ext>
            </a:extLst>
          </p:cNvPr>
          <p:cNvSpPr txBox="1"/>
          <p:nvPr/>
        </p:nvSpPr>
        <p:spPr>
          <a:xfrm>
            <a:off x="254782" y="4168953"/>
            <a:ext cx="1739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Created ‘diff variables to </a:t>
            </a:r>
          </a:p>
          <a:p>
            <a:r>
              <a:rPr lang="en-GB" sz="1200" dirty="0"/>
              <a:t>Do this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AFF5F-D743-7675-4CEF-9DC4F707D144}"/>
              </a:ext>
            </a:extLst>
          </p:cNvPr>
          <p:cNvSpPr txBox="1"/>
          <p:nvPr/>
        </p:nvSpPr>
        <p:spPr>
          <a:xfrm>
            <a:off x="2453599" y="3684991"/>
            <a:ext cx="2130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Removed 121 projects with </a:t>
            </a:r>
          </a:p>
          <a:p>
            <a:r>
              <a:rPr lang="en-GB" sz="1200" dirty="0"/>
              <a:t>Missing performance variables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8042C3-9416-70A4-7082-2C2C87959030}"/>
              </a:ext>
            </a:extLst>
          </p:cNvPr>
          <p:cNvSpPr txBox="1"/>
          <p:nvPr/>
        </p:nvSpPr>
        <p:spPr>
          <a:xfrm>
            <a:off x="2465864" y="4342236"/>
            <a:ext cx="1886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Aggregated categories of 4 </a:t>
            </a:r>
          </a:p>
          <a:p>
            <a:r>
              <a:rPr lang="en-GB" sz="1200" dirty="0"/>
              <a:t>performance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162A8C-FFE6-B3A0-DCBC-EDCD85B0EA7C}"/>
              </a:ext>
            </a:extLst>
          </p:cNvPr>
          <p:cNvSpPr txBox="1"/>
          <p:nvPr/>
        </p:nvSpPr>
        <p:spPr>
          <a:xfrm>
            <a:off x="6862736" y="3606306"/>
            <a:ext cx="191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Eliminated ‘pupil number’ </a:t>
            </a:r>
          </a:p>
          <a:p>
            <a:r>
              <a:rPr lang="en-GB" sz="1200" dirty="0"/>
              <a:t>because of high correlation </a:t>
            </a:r>
          </a:p>
          <a:p>
            <a:r>
              <a:rPr lang="en-GB" sz="1200" dirty="0"/>
              <a:t>with ‘size’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16156-B5AD-4086-A10A-89B8735E1F1E}"/>
              </a:ext>
            </a:extLst>
          </p:cNvPr>
          <p:cNvSpPr txBox="1"/>
          <p:nvPr/>
        </p:nvSpPr>
        <p:spPr>
          <a:xfrm>
            <a:off x="6862735" y="4335644"/>
            <a:ext cx="207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Filled in missing values for Site Type, framework and size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0F46C-C342-EBB2-444B-4E993389FA4E}"/>
              </a:ext>
            </a:extLst>
          </p:cNvPr>
          <p:cNvSpPr txBox="1"/>
          <p:nvPr/>
        </p:nvSpPr>
        <p:spPr>
          <a:xfrm>
            <a:off x="6862736" y="4925587"/>
            <a:ext cx="207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Used hot-encoding to convert 5 categorical to 32 binary 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E61F1F-9A2E-5324-CB8F-C8ECB791C5FB}"/>
              </a:ext>
            </a:extLst>
          </p:cNvPr>
          <p:cNvSpPr txBox="1"/>
          <p:nvPr/>
        </p:nvSpPr>
        <p:spPr>
          <a:xfrm>
            <a:off x="234447" y="3662694"/>
            <a:ext cx="1955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Selected 7 characteristics</a:t>
            </a:r>
          </a:p>
          <a:p>
            <a:r>
              <a:rPr lang="en-GB" sz="1200" dirty="0"/>
              <a:t>and 6 independent 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2C24B9-45B4-52B1-B408-183B6D879BD9}"/>
              </a:ext>
            </a:extLst>
          </p:cNvPr>
          <p:cNvSpPr txBox="1"/>
          <p:nvPr/>
        </p:nvSpPr>
        <p:spPr>
          <a:xfrm>
            <a:off x="205795" y="4803901"/>
            <a:ext cx="1635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Created a data glossary</a:t>
            </a:r>
          </a:p>
          <a:p>
            <a:r>
              <a:rPr lang="en-GB" sz="1200" dirty="0"/>
              <a:t> for this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52C8E0-F1D6-4267-6352-F065A2D532D5}"/>
              </a:ext>
            </a:extLst>
          </p:cNvPr>
          <p:cNvSpPr txBox="1"/>
          <p:nvPr/>
        </p:nvSpPr>
        <p:spPr>
          <a:xfrm>
            <a:off x="4673660" y="3662694"/>
            <a:ext cx="1961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Checked the distribution</a:t>
            </a:r>
          </a:p>
          <a:p>
            <a:r>
              <a:rPr lang="en-GB" sz="1200" dirty="0"/>
              <a:t>Of variables and found them</a:t>
            </a:r>
          </a:p>
          <a:p>
            <a:r>
              <a:rPr lang="en-GB" sz="1200" dirty="0"/>
              <a:t>satisfactory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4F8D63-E699-FFDA-EB16-D1DCA9E12FDA}"/>
              </a:ext>
            </a:extLst>
          </p:cNvPr>
          <p:cNvCxnSpPr/>
          <p:nvPr/>
        </p:nvCxnSpPr>
        <p:spPr>
          <a:xfrm>
            <a:off x="2371502" y="990600"/>
            <a:ext cx="0" cy="427496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C8A0E5-144A-F290-D022-ABF5682DB85B}"/>
              </a:ext>
            </a:extLst>
          </p:cNvPr>
          <p:cNvCxnSpPr/>
          <p:nvPr/>
        </p:nvCxnSpPr>
        <p:spPr>
          <a:xfrm>
            <a:off x="4572000" y="1035333"/>
            <a:ext cx="0" cy="427496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4CF960-B771-052B-842C-D8F407F91B4D}"/>
              </a:ext>
            </a:extLst>
          </p:cNvPr>
          <p:cNvCxnSpPr/>
          <p:nvPr/>
        </p:nvCxnSpPr>
        <p:spPr>
          <a:xfrm>
            <a:off x="6725407" y="990600"/>
            <a:ext cx="0" cy="427496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631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5C0517-0EC5-46F6-B772-05C133839A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1023B-B9DD-4BEC-B53F-546FA62F9D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7E978-A38C-4DDE-8D4B-D986B18EC7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9088" y="2543390"/>
            <a:ext cx="8424936" cy="648816"/>
          </a:xfrm>
        </p:spPr>
        <p:txBody>
          <a:bodyPr/>
          <a:lstStyle/>
          <a:p>
            <a:r>
              <a:rPr lang="en-GB" dirty="0"/>
              <a:t>Predictive Model Building</a:t>
            </a:r>
          </a:p>
        </p:txBody>
      </p:sp>
    </p:spTree>
    <p:extLst>
      <p:ext uri="{BB962C8B-B14F-4D97-AF65-F5344CB8AC3E}">
        <p14:creationId xmlns:p14="http://schemas.microsoft.com/office/powerpoint/2010/main" val="2465742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B92B50-B026-4DF4-AE42-0FFC75CFF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200" dirty="0"/>
              <a:t>Turning the Diff Numerical to Categorical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429BC-944E-828F-CB40-3140B9466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323521" y="1125488"/>
            <a:ext cx="8083686" cy="40418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70CAB0-ADB7-5FB5-D215-A50F31DBF5D9}"/>
              </a:ext>
            </a:extLst>
          </p:cNvPr>
          <p:cNvCxnSpPr>
            <a:cxnSpLocks/>
          </p:cNvCxnSpPr>
          <p:nvPr/>
        </p:nvCxnSpPr>
        <p:spPr>
          <a:xfrm>
            <a:off x="2422187" y="1050587"/>
            <a:ext cx="0" cy="412452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A4172D-29A8-A100-26E2-A34C34F495F0}"/>
              </a:ext>
            </a:extLst>
          </p:cNvPr>
          <p:cNvCxnSpPr>
            <a:cxnSpLocks/>
          </p:cNvCxnSpPr>
          <p:nvPr/>
        </p:nvCxnSpPr>
        <p:spPr>
          <a:xfrm>
            <a:off x="2953966" y="1050587"/>
            <a:ext cx="0" cy="410669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20D9871-0567-36A9-41C1-AB277B2BB18D}"/>
              </a:ext>
            </a:extLst>
          </p:cNvPr>
          <p:cNvSpPr txBox="1"/>
          <p:nvPr/>
        </p:nvSpPr>
        <p:spPr>
          <a:xfrm>
            <a:off x="2047672" y="5204101"/>
            <a:ext cx="74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-10 %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A8D99F-86C0-BE38-937D-4A0EFF627A30}"/>
              </a:ext>
            </a:extLst>
          </p:cNvPr>
          <p:cNvSpPr txBox="1"/>
          <p:nvPr/>
        </p:nvSpPr>
        <p:spPr>
          <a:xfrm>
            <a:off x="2579451" y="5193854"/>
            <a:ext cx="74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10 %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26686A-F229-DFE4-25A4-7E3A51C2F879}"/>
              </a:ext>
            </a:extLst>
          </p:cNvPr>
          <p:cNvCxnSpPr/>
          <p:nvPr/>
        </p:nvCxnSpPr>
        <p:spPr>
          <a:xfrm>
            <a:off x="719847" y="1556426"/>
            <a:ext cx="170234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8EB912-186A-6AE1-4528-404D81D7CC17}"/>
              </a:ext>
            </a:extLst>
          </p:cNvPr>
          <p:cNvSpPr txBox="1"/>
          <p:nvPr/>
        </p:nvSpPr>
        <p:spPr>
          <a:xfrm>
            <a:off x="835324" y="1631328"/>
            <a:ext cx="147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Under-estimate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5B05CE-B425-CD6E-6AD2-CD0829036D26}"/>
              </a:ext>
            </a:extLst>
          </p:cNvPr>
          <p:cNvSpPr txBox="1"/>
          <p:nvPr/>
        </p:nvSpPr>
        <p:spPr>
          <a:xfrm>
            <a:off x="3943310" y="1545559"/>
            <a:ext cx="1471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Over-estimate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10F5D2-D9F5-0A58-1310-579F27955815}"/>
              </a:ext>
            </a:extLst>
          </p:cNvPr>
          <p:cNvCxnSpPr/>
          <p:nvPr/>
        </p:nvCxnSpPr>
        <p:spPr>
          <a:xfrm>
            <a:off x="2953965" y="1556426"/>
            <a:ext cx="5354711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D4BF40-E9A5-ADA5-4B67-F748291C9A5F}"/>
              </a:ext>
            </a:extLst>
          </p:cNvPr>
          <p:cNvCxnSpPr/>
          <p:nvPr/>
        </p:nvCxnSpPr>
        <p:spPr>
          <a:xfrm>
            <a:off x="2422187" y="3715966"/>
            <a:ext cx="531778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84444AF-6847-800B-85B3-15038784A8B8}"/>
              </a:ext>
            </a:extLst>
          </p:cNvPr>
          <p:cNvCxnSpPr/>
          <p:nvPr/>
        </p:nvCxnSpPr>
        <p:spPr>
          <a:xfrm>
            <a:off x="2796702" y="3745149"/>
            <a:ext cx="1298643" cy="1766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6941F56-6FC2-969C-7094-8FB90D81B0A9}"/>
              </a:ext>
            </a:extLst>
          </p:cNvPr>
          <p:cNvSpPr txBox="1"/>
          <p:nvPr/>
        </p:nvSpPr>
        <p:spPr>
          <a:xfrm>
            <a:off x="3842425" y="5477593"/>
            <a:ext cx="1254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Acceptable</a:t>
            </a:r>
          </a:p>
        </p:txBody>
      </p:sp>
    </p:spTree>
    <p:extLst>
      <p:ext uri="{BB962C8B-B14F-4D97-AF65-F5344CB8AC3E}">
        <p14:creationId xmlns:p14="http://schemas.microsoft.com/office/powerpoint/2010/main" val="35423296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03c70539-80a6-4436-b436-4a6189dcc61d"/>
</p:tagLst>
</file>

<file path=ppt/theme/theme1.xml><?xml version="1.0" encoding="utf-8"?>
<a:theme xmlns:a="http://schemas.openxmlformats.org/drawingml/2006/main" name="6/12 Warwi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4/12 departmental lock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_1/12 departmental lock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8/12 departmental lock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W lin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/12 Warwi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/12 Warwi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8/12 Warwi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/12 University lock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/12 university lock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8/12 University lock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/12 University lock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6/12 departmental lock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B565A9C03A5441AAA4CD7D89038B18" ma:contentTypeVersion="14" ma:contentTypeDescription="Create a new document." ma:contentTypeScope="" ma:versionID="443cf0eb81ce8eae64b85236676dfcaf">
  <xsd:schema xmlns:xsd="http://www.w3.org/2001/XMLSchema" xmlns:xs="http://www.w3.org/2001/XMLSchema" xmlns:p="http://schemas.microsoft.com/office/2006/metadata/properties" xmlns:ns3="5a83c345-6ff1-4dfd-9f88-2c6c355db157" xmlns:ns4="b7a9ec97-95e4-4b45-86f9-d8ce8bde7849" targetNamespace="http://schemas.microsoft.com/office/2006/metadata/properties" ma:root="true" ma:fieldsID="8a33b2bcc9a1a8dfb18619237f20a9f2" ns3:_="" ns4:_="">
    <xsd:import namespace="5a83c345-6ff1-4dfd-9f88-2c6c355db157"/>
    <xsd:import namespace="b7a9ec97-95e4-4b45-86f9-d8ce8bde784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83c345-6ff1-4dfd-9f88-2c6c355db1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a9ec97-95e4-4b45-86f9-d8ce8bde784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8F3A6A-0BED-4942-A102-E930921CF87B}">
  <ds:schemaRefs>
    <ds:schemaRef ds:uri="5a83c345-6ff1-4dfd-9f88-2c6c355db157"/>
    <ds:schemaRef ds:uri="http://www.w3.org/XML/1998/namespace"/>
    <ds:schemaRef ds:uri="b7a9ec97-95e4-4b45-86f9-d8ce8bde7849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41C41C2-E5BE-42A1-AD84-03AB7FEF8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83c345-6ff1-4dfd-9f88-2c6c355db157"/>
    <ds:schemaRef ds:uri="b7a9ec97-95e4-4b45-86f9-d8ce8bde78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D961D7-0E92-4000-BF09-8AECBC3B2B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53942</TotalTime>
  <Words>772</Words>
  <Application>Microsoft Office PowerPoint</Application>
  <PresentationFormat>On-screen Show (4:3)</PresentationFormat>
  <Paragraphs>303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18</vt:i4>
      </vt:variant>
    </vt:vector>
  </HeadingPairs>
  <TitlesOfParts>
    <vt:vector size="35" baseType="lpstr">
      <vt:lpstr>Arial</vt:lpstr>
      <vt:lpstr>Calibri</vt:lpstr>
      <vt:lpstr>Wingdings</vt:lpstr>
      <vt:lpstr>6/12 Warwick</vt:lpstr>
      <vt:lpstr>4/12 Warwick</vt:lpstr>
      <vt:lpstr>1/12 Warwick</vt:lpstr>
      <vt:lpstr>8/12 Warwick</vt:lpstr>
      <vt:lpstr>6/12 University lockup</vt:lpstr>
      <vt:lpstr>4/12 university lockup</vt:lpstr>
      <vt:lpstr>8/12 University lockup</vt:lpstr>
      <vt:lpstr>1/12 University lockup</vt:lpstr>
      <vt:lpstr>6/12 departmental lockup</vt:lpstr>
      <vt:lpstr>4/12 departmental lockup</vt:lpstr>
      <vt:lpstr>1_1/12 departmental lockup</vt:lpstr>
      <vt:lpstr>8/12 departmental lockup</vt:lpstr>
      <vt:lpstr>W line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Warwick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Patria, Jetinder</dc:creator>
  <cp:lastModifiedBy>SHEN, YIXUE (PGR)</cp:lastModifiedBy>
  <cp:revision>40</cp:revision>
  <dcterms:created xsi:type="dcterms:W3CDTF">2015-04-29T08:55:57Z</dcterms:created>
  <dcterms:modified xsi:type="dcterms:W3CDTF">2023-08-08T13:14:09Z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0x0101007FB565A9C03A5441AAA4CD7D89038B18</vt:lpwstr>
  </property>
</Properties>
</file>